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1" r:id="rId1"/>
  </p:sldMasterIdLst>
  <p:sldIdLst>
    <p:sldId id="256" r:id="rId2"/>
    <p:sldId id="257" r:id="rId3"/>
    <p:sldId id="286"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5" r:id="rId20"/>
    <p:sldId id="277" r:id="rId21"/>
    <p:sldId id="278" r:id="rId22"/>
    <p:sldId id="279" r:id="rId23"/>
    <p:sldId id="280" r:id="rId24"/>
    <p:sldId id="281" r:id="rId25"/>
    <p:sldId id="282" r:id="rId26"/>
    <p:sldId id="283" r:id="rId27"/>
    <p:sldId id="284" r:id="rId28"/>
    <p:sldId id="287" r:id="rId29"/>
    <p:sldId id="288" r:id="rId30"/>
    <p:sldId id="289" r:id="rId3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F29E59-D497-44B1-9346-6531B2E09785}"/>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3E7C2C30-3308-4B9D-A934-61AA0A92A28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965F4B4-8260-4DB5-AD07-160F28A6B50C}"/>
              </a:ext>
            </a:extLst>
          </p:cNvPr>
          <p:cNvSpPr>
            <a:spLocks noGrp="1"/>
          </p:cNvSpPr>
          <p:nvPr>
            <p:ph type="dt" sz="half" idx="10"/>
          </p:nvPr>
        </p:nvSpPr>
        <p:spPr/>
        <p:txBody>
          <a:bodyPr/>
          <a:lstStyle/>
          <a:p>
            <a:fld id="{5A96EABC-F481-49B1-B261-4E4C5DBA3DBD}" type="datetimeFigureOut">
              <a:rPr lang="pt-BR" smtClean="0"/>
              <a:t>12/07/2020</a:t>
            </a:fld>
            <a:endParaRPr lang="pt-BR"/>
          </a:p>
        </p:txBody>
      </p:sp>
      <p:sp>
        <p:nvSpPr>
          <p:cNvPr id="5" name="Espaço Reservado para Rodapé 4">
            <a:extLst>
              <a:ext uri="{FF2B5EF4-FFF2-40B4-BE49-F238E27FC236}">
                <a16:creationId xmlns:a16="http://schemas.microsoft.com/office/drawing/2014/main" id="{1C1E735F-4739-495A-B3FF-A4BC6014421C}"/>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EF40D2AB-0B95-45AE-B3C8-355C5C63E07C}"/>
              </a:ext>
            </a:extLst>
          </p:cNvPr>
          <p:cNvSpPr>
            <a:spLocks noGrp="1"/>
          </p:cNvSpPr>
          <p:nvPr>
            <p:ph type="sldNum" sz="quarter" idx="12"/>
          </p:nvPr>
        </p:nvSpPr>
        <p:spPr/>
        <p:txBody>
          <a:bodyPr/>
          <a:lstStyle/>
          <a:p>
            <a:fld id="{567B413B-F8A3-430E-A903-D752C82B62E7}" type="slidenum">
              <a:rPr lang="pt-BR" smtClean="0"/>
              <a:t>‹nº›</a:t>
            </a:fld>
            <a:endParaRPr lang="pt-BR"/>
          </a:p>
        </p:txBody>
      </p:sp>
    </p:spTree>
    <p:extLst>
      <p:ext uri="{BB962C8B-B14F-4D97-AF65-F5344CB8AC3E}">
        <p14:creationId xmlns:p14="http://schemas.microsoft.com/office/powerpoint/2010/main" val="4954843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2AC0564-254C-49EB-91E1-D78F9E08593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666CC87B-3BAC-4416-9D76-909B41BCCC45}"/>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B717E8A-2E10-48DF-BC67-58741822E9A6}"/>
              </a:ext>
            </a:extLst>
          </p:cNvPr>
          <p:cNvSpPr>
            <a:spLocks noGrp="1"/>
          </p:cNvSpPr>
          <p:nvPr>
            <p:ph type="dt" sz="half" idx="10"/>
          </p:nvPr>
        </p:nvSpPr>
        <p:spPr/>
        <p:txBody>
          <a:bodyPr/>
          <a:lstStyle/>
          <a:p>
            <a:fld id="{5A96EABC-F481-49B1-B261-4E4C5DBA3DBD}" type="datetimeFigureOut">
              <a:rPr lang="pt-BR" smtClean="0"/>
              <a:t>12/07/2020</a:t>
            </a:fld>
            <a:endParaRPr lang="pt-BR"/>
          </a:p>
        </p:txBody>
      </p:sp>
      <p:sp>
        <p:nvSpPr>
          <p:cNvPr id="5" name="Espaço Reservado para Rodapé 4">
            <a:extLst>
              <a:ext uri="{FF2B5EF4-FFF2-40B4-BE49-F238E27FC236}">
                <a16:creationId xmlns:a16="http://schemas.microsoft.com/office/drawing/2014/main" id="{E80DD61A-E843-4CD7-8047-7AB22CFFC7F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205A69EA-D5A3-4210-B59E-41E77E5330D1}"/>
              </a:ext>
            </a:extLst>
          </p:cNvPr>
          <p:cNvSpPr>
            <a:spLocks noGrp="1"/>
          </p:cNvSpPr>
          <p:nvPr>
            <p:ph type="sldNum" sz="quarter" idx="12"/>
          </p:nvPr>
        </p:nvSpPr>
        <p:spPr/>
        <p:txBody>
          <a:bodyPr/>
          <a:lstStyle/>
          <a:p>
            <a:fld id="{567B413B-F8A3-430E-A903-D752C82B62E7}" type="slidenum">
              <a:rPr lang="pt-BR" smtClean="0"/>
              <a:t>‹nº›</a:t>
            </a:fld>
            <a:endParaRPr lang="pt-BR"/>
          </a:p>
        </p:txBody>
      </p:sp>
    </p:spTree>
    <p:extLst>
      <p:ext uri="{BB962C8B-B14F-4D97-AF65-F5344CB8AC3E}">
        <p14:creationId xmlns:p14="http://schemas.microsoft.com/office/powerpoint/2010/main" val="2628589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1D3337B-CA9F-4A7E-829C-E6E27E8217C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38402CC-6A4F-44E0-A615-F0F80D34CF52}"/>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A96629F-E3F4-4554-8BEE-A6EAA21C5EEE}"/>
              </a:ext>
            </a:extLst>
          </p:cNvPr>
          <p:cNvSpPr>
            <a:spLocks noGrp="1"/>
          </p:cNvSpPr>
          <p:nvPr>
            <p:ph type="dt" sz="half" idx="10"/>
          </p:nvPr>
        </p:nvSpPr>
        <p:spPr/>
        <p:txBody>
          <a:bodyPr/>
          <a:lstStyle/>
          <a:p>
            <a:fld id="{5A96EABC-F481-49B1-B261-4E4C5DBA3DBD}" type="datetimeFigureOut">
              <a:rPr lang="pt-BR" smtClean="0"/>
              <a:t>12/07/2020</a:t>
            </a:fld>
            <a:endParaRPr lang="pt-BR"/>
          </a:p>
        </p:txBody>
      </p:sp>
      <p:sp>
        <p:nvSpPr>
          <p:cNvPr id="5" name="Espaço Reservado para Rodapé 4">
            <a:extLst>
              <a:ext uri="{FF2B5EF4-FFF2-40B4-BE49-F238E27FC236}">
                <a16:creationId xmlns:a16="http://schemas.microsoft.com/office/drawing/2014/main" id="{EC82B6DC-01EF-42EA-B291-EF850C2874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292F43C-F32E-4D04-B274-99D8CFCC43F5}"/>
              </a:ext>
            </a:extLst>
          </p:cNvPr>
          <p:cNvSpPr>
            <a:spLocks noGrp="1"/>
          </p:cNvSpPr>
          <p:nvPr>
            <p:ph type="sldNum" sz="quarter" idx="12"/>
          </p:nvPr>
        </p:nvSpPr>
        <p:spPr/>
        <p:txBody>
          <a:bodyPr/>
          <a:lstStyle/>
          <a:p>
            <a:fld id="{567B413B-F8A3-430E-A903-D752C82B62E7}" type="slidenum">
              <a:rPr lang="pt-BR" smtClean="0"/>
              <a:t>‹nº›</a:t>
            </a:fld>
            <a:endParaRPr lang="pt-BR"/>
          </a:p>
        </p:txBody>
      </p:sp>
    </p:spTree>
    <p:extLst>
      <p:ext uri="{BB962C8B-B14F-4D97-AF65-F5344CB8AC3E}">
        <p14:creationId xmlns:p14="http://schemas.microsoft.com/office/powerpoint/2010/main" val="453662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7AEA1-AB0F-41B9-9C8A-3A5482F4D46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03D3D63-45AE-4DEB-8DEB-3252EFBDA1E0}"/>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1D2C98B-C5A9-4449-B3BB-C9E3ED62F29D}"/>
              </a:ext>
            </a:extLst>
          </p:cNvPr>
          <p:cNvSpPr>
            <a:spLocks noGrp="1"/>
          </p:cNvSpPr>
          <p:nvPr>
            <p:ph type="dt" sz="half" idx="10"/>
          </p:nvPr>
        </p:nvSpPr>
        <p:spPr/>
        <p:txBody>
          <a:bodyPr/>
          <a:lstStyle/>
          <a:p>
            <a:fld id="{5A96EABC-F481-49B1-B261-4E4C5DBA3DBD}" type="datetimeFigureOut">
              <a:rPr lang="pt-BR" smtClean="0"/>
              <a:t>12/07/2020</a:t>
            </a:fld>
            <a:endParaRPr lang="pt-BR"/>
          </a:p>
        </p:txBody>
      </p:sp>
      <p:sp>
        <p:nvSpPr>
          <p:cNvPr id="5" name="Espaço Reservado para Rodapé 4">
            <a:extLst>
              <a:ext uri="{FF2B5EF4-FFF2-40B4-BE49-F238E27FC236}">
                <a16:creationId xmlns:a16="http://schemas.microsoft.com/office/drawing/2014/main" id="{36449D46-0DA7-49BF-A777-B329C74F478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D01BA17C-70D5-4B71-9957-CB57A1E882C2}"/>
              </a:ext>
            </a:extLst>
          </p:cNvPr>
          <p:cNvSpPr>
            <a:spLocks noGrp="1"/>
          </p:cNvSpPr>
          <p:nvPr>
            <p:ph type="sldNum" sz="quarter" idx="12"/>
          </p:nvPr>
        </p:nvSpPr>
        <p:spPr/>
        <p:txBody>
          <a:bodyPr/>
          <a:lstStyle/>
          <a:p>
            <a:fld id="{567B413B-F8A3-430E-A903-D752C82B62E7}" type="slidenum">
              <a:rPr lang="pt-BR" smtClean="0"/>
              <a:t>‹nº›</a:t>
            </a:fld>
            <a:endParaRPr lang="pt-BR"/>
          </a:p>
        </p:txBody>
      </p:sp>
    </p:spTree>
    <p:extLst>
      <p:ext uri="{BB962C8B-B14F-4D97-AF65-F5344CB8AC3E}">
        <p14:creationId xmlns:p14="http://schemas.microsoft.com/office/powerpoint/2010/main" val="2171623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74B6E7-9A34-456F-AC6B-73F9B4A6E54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FAEF8134-775A-40DE-A130-2815FBCB93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0F7D800E-C857-4C64-8DE9-75D4AA9FAAB8}"/>
              </a:ext>
            </a:extLst>
          </p:cNvPr>
          <p:cNvSpPr>
            <a:spLocks noGrp="1"/>
          </p:cNvSpPr>
          <p:nvPr>
            <p:ph type="dt" sz="half" idx="10"/>
          </p:nvPr>
        </p:nvSpPr>
        <p:spPr/>
        <p:txBody>
          <a:bodyPr/>
          <a:lstStyle/>
          <a:p>
            <a:fld id="{5A96EABC-F481-49B1-B261-4E4C5DBA3DBD}" type="datetimeFigureOut">
              <a:rPr lang="pt-BR" smtClean="0"/>
              <a:t>12/07/2020</a:t>
            </a:fld>
            <a:endParaRPr lang="pt-BR"/>
          </a:p>
        </p:txBody>
      </p:sp>
      <p:sp>
        <p:nvSpPr>
          <p:cNvPr id="5" name="Espaço Reservado para Rodapé 4">
            <a:extLst>
              <a:ext uri="{FF2B5EF4-FFF2-40B4-BE49-F238E27FC236}">
                <a16:creationId xmlns:a16="http://schemas.microsoft.com/office/drawing/2014/main" id="{6218F27E-9BBB-415F-B0DE-7ED911737B0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E8A82E3-1B20-45E6-90C5-728D1C329A3E}"/>
              </a:ext>
            </a:extLst>
          </p:cNvPr>
          <p:cNvSpPr>
            <a:spLocks noGrp="1"/>
          </p:cNvSpPr>
          <p:nvPr>
            <p:ph type="sldNum" sz="quarter" idx="12"/>
          </p:nvPr>
        </p:nvSpPr>
        <p:spPr/>
        <p:txBody>
          <a:bodyPr/>
          <a:lstStyle/>
          <a:p>
            <a:fld id="{567B413B-F8A3-430E-A903-D752C82B62E7}" type="slidenum">
              <a:rPr lang="pt-BR" smtClean="0"/>
              <a:t>‹nº›</a:t>
            </a:fld>
            <a:endParaRPr lang="pt-BR"/>
          </a:p>
        </p:txBody>
      </p:sp>
    </p:spTree>
    <p:extLst>
      <p:ext uri="{BB962C8B-B14F-4D97-AF65-F5344CB8AC3E}">
        <p14:creationId xmlns:p14="http://schemas.microsoft.com/office/powerpoint/2010/main" val="2211953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DF9106-CB19-43A1-BF2A-4616A742AE0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CF10288-4308-4E3E-9FF2-B7788F84E110}"/>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25CF80A2-65D5-4C48-B4A5-338247EC7FB8}"/>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8798B2F4-0BC6-4FE7-9CCC-B06868DB862D}"/>
              </a:ext>
            </a:extLst>
          </p:cNvPr>
          <p:cNvSpPr>
            <a:spLocks noGrp="1"/>
          </p:cNvSpPr>
          <p:nvPr>
            <p:ph type="dt" sz="half" idx="10"/>
          </p:nvPr>
        </p:nvSpPr>
        <p:spPr/>
        <p:txBody>
          <a:bodyPr/>
          <a:lstStyle/>
          <a:p>
            <a:fld id="{5A96EABC-F481-49B1-B261-4E4C5DBA3DBD}" type="datetimeFigureOut">
              <a:rPr lang="pt-BR" smtClean="0"/>
              <a:t>12/07/2020</a:t>
            </a:fld>
            <a:endParaRPr lang="pt-BR"/>
          </a:p>
        </p:txBody>
      </p:sp>
      <p:sp>
        <p:nvSpPr>
          <p:cNvPr id="6" name="Espaço Reservado para Rodapé 5">
            <a:extLst>
              <a:ext uri="{FF2B5EF4-FFF2-40B4-BE49-F238E27FC236}">
                <a16:creationId xmlns:a16="http://schemas.microsoft.com/office/drawing/2014/main" id="{1C8C633F-738C-4707-8D0B-61BB20379B4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576BD7E-708A-47A1-9507-DD783DE1C770}"/>
              </a:ext>
            </a:extLst>
          </p:cNvPr>
          <p:cNvSpPr>
            <a:spLocks noGrp="1"/>
          </p:cNvSpPr>
          <p:nvPr>
            <p:ph type="sldNum" sz="quarter" idx="12"/>
          </p:nvPr>
        </p:nvSpPr>
        <p:spPr/>
        <p:txBody>
          <a:bodyPr/>
          <a:lstStyle/>
          <a:p>
            <a:fld id="{567B413B-F8A3-430E-A903-D752C82B62E7}" type="slidenum">
              <a:rPr lang="pt-BR" smtClean="0"/>
              <a:t>‹nº›</a:t>
            </a:fld>
            <a:endParaRPr lang="pt-BR"/>
          </a:p>
        </p:txBody>
      </p:sp>
    </p:spTree>
    <p:extLst>
      <p:ext uri="{BB962C8B-B14F-4D97-AF65-F5344CB8AC3E}">
        <p14:creationId xmlns:p14="http://schemas.microsoft.com/office/powerpoint/2010/main" val="25624826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CB4649-50BA-479E-B6FE-4790B18B7BF4}"/>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C8CC5A5B-3DF7-4302-9DCF-2671ADF37B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DC07C919-2CC1-430D-8130-9EDEC9F83A8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B945903-9F10-45D5-99A2-4ED38D6779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26B4B7D6-8E38-4109-B188-FC914FBFB1C0}"/>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830043F0-A6FA-4BDE-A5CE-FC100C2A95F8}"/>
              </a:ext>
            </a:extLst>
          </p:cNvPr>
          <p:cNvSpPr>
            <a:spLocks noGrp="1"/>
          </p:cNvSpPr>
          <p:nvPr>
            <p:ph type="dt" sz="half" idx="10"/>
          </p:nvPr>
        </p:nvSpPr>
        <p:spPr/>
        <p:txBody>
          <a:bodyPr/>
          <a:lstStyle/>
          <a:p>
            <a:fld id="{5A96EABC-F481-49B1-B261-4E4C5DBA3DBD}" type="datetimeFigureOut">
              <a:rPr lang="pt-BR" smtClean="0"/>
              <a:t>12/07/2020</a:t>
            </a:fld>
            <a:endParaRPr lang="pt-BR"/>
          </a:p>
        </p:txBody>
      </p:sp>
      <p:sp>
        <p:nvSpPr>
          <p:cNvPr id="8" name="Espaço Reservado para Rodapé 7">
            <a:extLst>
              <a:ext uri="{FF2B5EF4-FFF2-40B4-BE49-F238E27FC236}">
                <a16:creationId xmlns:a16="http://schemas.microsoft.com/office/drawing/2014/main" id="{32C10172-47AD-47F3-BABF-AF6CBCDC9B69}"/>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B45AF67D-73C9-47AA-812F-B7AE444998E8}"/>
              </a:ext>
            </a:extLst>
          </p:cNvPr>
          <p:cNvSpPr>
            <a:spLocks noGrp="1"/>
          </p:cNvSpPr>
          <p:nvPr>
            <p:ph type="sldNum" sz="quarter" idx="12"/>
          </p:nvPr>
        </p:nvSpPr>
        <p:spPr/>
        <p:txBody>
          <a:bodyPr/>
          <a:lstStyle/>
          <a:p>
            <a:fld id="{567B413B-F8A3-430E-A903-D752C82B62E7}" type="slidenum">
              <a:rPr lang="pt-BR" smtClean="0"/>
              <a:t>‹nº›</a:t>
            </a:fld>
            <a:endParaRPr lang="pt-BR"/>
          </a:p>
        </p:txBody>
      </p:sp>
    </p:spTree>
    <p:extLst>
      <p:ext uri="{BB962C8B-B14F-4D97-AF65-F5344CB8AC3E}">
        <p14:creationId xmlns:p14="http://schemas.microsoft.com/office/powerpoint/2010/main" val="3632435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BDCCB0-0A7F-4B7D-93B9-71C937F303AF}"/>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6EF73E4E-71FD-4AE9-AEDC-2D0C326A04C9}"/>
              </a:ext>
            </a:extLst>
          </p:cNvPr>
          <p:cNvSpPr>
            <a:spLocks noGrp="1"/>
          </p:cNvSpPr>
          <p:nvPr>
            <p:ph type="dt" sz="half" idx="10"/>
          </p:nvPr>
        </p:nvSpPr>
        <p:spPr/>
        <p:txBody>
          <a:bodyPr/>
          <a:lstStyle/>
          <a:p>
            <a:fld id="{5A96EABC-F481-49B1-B261-4E4C5DBA3DBD}" type="datetimeFigureOut">
              <a:rPr lang="pt-BR" smtClean="0"/>
              <a:t>12/07/2020</a:t>
            </a:fld>
            <a:endParaRPr lang="pt-BR"/>
          </a:p>
        </p:txBody>
      </p:sp>
      <p:sp>
        <p:nvSpPr>
          <p:cNvPr id="4" name="Espaço Reservado para Rodapé 3">
            <a:extLst>
              <a:ext uri="{FF2B5EF4-FFF2-40B4-BE49-F238E27FC236}">
                <a16:creationId xmlns:a16="http://schemas.microsoft.com/office/drawing/2014/main" id="{9B479529-8A6F-4120-BD13-2FF66A8B3C81}"/>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2F8AF4F-BED2-4D45-AC6F-38D09BB2B46C}"/>
              </a:ext>
            </a:extLst>
          </p:cNvPr>
          <p:cNvSpPr>
            <a:spLocks noGrp="1"/>
          </p:cNvSpPr>
          <p:nvPr>
            <p:ph type="sldNum" sz="quarter" idx="12"/>
          </p:nvPr>
        </p:nvSpPr>
        <p:spPr/>
        <p:txBody>
          <a:bodyPr/>
          <a:lstStyle/>
          <a:p>
            <a:fld id="{567B413B-F8A3-430E-A903-D752C82B62E7}" type="slidenum">
              <a:rPr lang="pt-BR" smtClean="0"/>
              <a:t>‹nº›</a:t>
            </a:fld>
            <a:endParaRPr lang="pt-BR"/>
          </a:p>
        </p:txBody>
      </p:sp>
    </p:spTree>
    <p:extLst>
      <p:ext uri="{BB962C8B-B14F-4D97-AF65-F5344CB8AC3E}">
        <p14:creationId xmlns:p14="http://schemas.microsoft.com/office/powerpoint/2010/main" val="2927768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63132FF2-E52A-4784-9570-12DE38CBA7C6}"/>
              </a:ext>
            </a:extLst>
          </p:cNvPr>
          <p:cNvSpPr>
            <a:spLocks noGrp="1"/>
          </p:cNvSpPr>
          <p:nvPr>
            <p:ph type="dt" sz="half" idx="10"/>
          </p:nvPr>
        </p:nvSpPr>
        <p:spPr/>
        <p:txBody>
          <a:bodyPr/>
          <a:lstStyle/>
          <a:p>
            <a:fld id="{5A96EABC-F481-49B1-B261-4E4C5DBA3DBD}" type="datetimeFigureOut">
              <a:rPr lang="pt-BR" smtClean="0"/>
              <a:t>12/07/2020</a:t>
            </a:fld>
            <a:endParaRPr lang="pt-BR"/>
          </a:p>
        </p:txBody>
      </p:sp>
      <p:sp>
        <p:nvSpPr>
          <p:cNvPr id="3" name="Espaço Reservado para Rodapé 2">
            <a:extLst>
              <a:ext uri="{FF2B5EF4-FFF2-40B4-BE49-F238E27FC236}">
                <a16:creationId xmlns:a16="http://schemas.microsoft.com/office/drawing/2014/main" id="{B87DFC0E-DD1F-44BD-AE83-573822A0ECF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F0FA9CD1-2CE5-4436-A445-D631E1432A58}"/>
              </a:ext>
            </a:extLst>
          </p:cNvPr>
          <p:cNvSpPr>
            <a:spLocks noGrp="1"/>
          </p:cNvSpPr>
          <p:nvPr>
            <p:ph type="sldNum" sz="quarter" idx="12"/>
          </p:nvPr>
        </p:nvSpPr>
        <p:spPr/>
        <p:txBody>
          <a:bodyPr/>
          <a:lstStyle/>
          <a:p>
            <a:fld id="{567B413B-F8A3-430E-A903-D752C82B62E7}" type="slidenum">
              <a:rPr lang="pt-BR" smtClean="0"/>
              <a:t>‹nº›</a:t>
            </a:fld>
            <a:endParaRPr lang="pt-BR"/>
          </a:p>
        </p:txBody>
      </p:sp>
    </p:spTree>
    <p:extLst>
      <p:ext uri="{BB962C8B-B14F-4D97-AF65-F5344CB8AC3E}">
        <p14:creationId xmlns:p14="http://schemas.microsoft.com/office/powerpoint/2010/main" val="12224245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1EACE5-F7FD-4710-B67B-EF23D597503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ABCDC5B0-CE7A-4267-996A-DFE444B59F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9E400D7B-37A1-43BA-90FA-46B007AE9F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8AB4A5C-B28D-45D3-9D2E-609A5CE069F6}"/>
              </a:ext>
            </a:extLst>
          </p:cNvPr>
          <p:cNvSpPr>
            <a:spLocks noGrp="1"/>
          </p:cNvSpPr>
          <p:nvPr>
            <p:ph type="dt" sz="half" idx="10"/>
          </p:nvPr>
        </p:nvSpPr>
        <p:spPr/>
        <p:txBody>
          <a:bodyPr/>
          <a:lstStyle/>
          <a:p>
            <a:fld id="{5A96EABC-F481-49B1-B261-4E4C5DBA3DBD}" type="datetimeFigureOut">
              <a:rPr lang="pt-BR" smtClean="0"/>
              <a:t>12/07/2020</a:t>
            </a:fld>
            <a:endParaRPr lang="pt-BR"/>
          </a:p>
        </p:txBody>
      </p:sp>
      <p:sp>
        <p:nvSpPr>
          <p:cNvPr id="6" name="Espaço Reservado para Rodapé 5">
            <a:extLst>
              <a:ext uri="{FF2B5EF4-FFF2-40B4-BE49-F238E27FC236}">
                <a16:creationId xmlns:a16="http://schemas.microsoft.com/office/drawing/2014/main" id="{B8BD7F33-5639-47D0-B356-E30AE5E1037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774D9FD-F48A-4A1E-8413-C712D3B053B2}"/>
              </a:ext>
            </a:extLst>
          </p:cNvPr>
          <p:cNvSpPr>
            <a:spLocks noGrp="1"/>
          </p:cNvSpPr>
          <p:nvPr>
            <p:ph type="sldNum" sz="quarter" idx="12"/>
          </p:nvPr>
        </p:nvSpPr>
        <p:spPr/>
        <p:txBody>
          <a:bodyPr/>
          <a:lstStyle/>
          <a:p>
            <a:fld id="{567B413B-F8A3-430E-A903-D752C82B62E7}" type="slidenum">
              <a:rPr lang="pt-BR" smtClean="0"/>
              <a:t>‹nº›</a:t>
            </a:fld>
            <a:endParaRPr lang="pt-BR"/>
          </a:p>
        </p:txBody>
      </p:sp>
    </p:spTree>
    <p:extLst>
      <p:ext uri="{BB962C8B-B14F-4D97-AF65-F5344CB8AC3E}">
        <p14:creationId xmlns:p14="http://schemas.microsoft.com/office/powerpoint/2010/main" val="1367196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08FB1B-415D-4E20-928E-938F5FC3912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1E9BC5A4-AEB6-496F-AEA5-ADF58B3BEB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B985A5B-8422-48F8-BF52-B5D93ABC45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A1E520-88A6-47D6-B24B-1CDFB6E540D6}"/>
              </a:ext>
            </a:extLst>
          </p:cNvPr>
          <p:cNvSpPr>
            <a:spLocks noGrp="1"/>
          </p:cNvSpPr>
          <p:nvPr>
            <p:ph type="dt" sz="half" idx="10"/>
          </p:nvPr>
        </p:nvSpPr>
        <p:spPr/>
        <p:txBody>
          <a:bodyPr/>
          <a:lstStyle/>
          <a:p>
            <a:fld id="{5A96EABC-F481-49B1-B261-4E4C5DBA3DBD}" type="datetimeFigureOut">
              <a:rPr lang="pt-BR" smtClean="0"/>
              <a:t>12/07/2020</a:t>
            </a:fld>
            <a:endParaRPr lang="pt-BR"/>
          </a:p>
        </p:txBody>
      </p:sp>
      <p:sp>
        <p:nvSpPr>
          <p:cNvPr id="6" name="Espaço Reservado para Rodapé 5">
            <a:extLst>
              <a:ext uri="{FF2B5EF4-FFF2-40B4-BE49-F238E27FC236}">
                <a16:creationId xmlns:a16="http://schemas.microsoft.com/office/drawing/2014/main" id="{7E2E052E-52C7-4D81-8EC6-E080A7E0E89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151EE70C-912E-4521-AAF4-9211D3F1C16C}"/>
              </a:ext>
            </a:extLst>
          </p:cNvPr>
          <p:cNvSpPr>
            <a:spLocks noGrp="1"/>
          </p:cNvSpPr>
          <p:nvPr>
            <p:ph type="sldNum" sz="quarter" idx="12"/>
          </p:nvPr>
        </p:nvSpPr>
        <p:spPr/>
        <p:txBody>
          <a:bodyPr/>
          <a:lstStyle/>
          <a:p>
            <a:fld id="{567B413B-F8A3-430E-A903-D752C82B62E7}" type="slidenum">
              <a:rPr lang="pt-BR" smtClean="0"/>
              <a:t>‹nº›</a:t>
            </a:fld>
            <a:endParaRPr lang="pt-BR"/>
          </a:p>
        </p:txBody>
      </p:sp>
    </p:spTree>
    <p:extLst>
      <p:ext uri="{BB962C8B-B14F-4D97-AF65-F5344CB8AC3E}">
        <p14:creationId xmlns:p14="http://schemas.microsoft.com/office/powerpoint/2010/main" val="3413271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3C04AEC-5171-4F9F-B62A-4123B06981C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2724AE9A-DB98-4AE0-AADB-15F8C5B62B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E05980B-CEE0-4C75-94E4-21A83A4030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96EABC-F481-49B1-B261-4E4C5DBA3DBD}" type="datetimeFigureOut">
              <a:rPr lang="pt-BR" smtClean="0"/>
              <a:t>12/07/2020</a:t>
            </a:fld>
            <a:endParaRPr lang="pt-BR"/>
          </a:p>
        </p:txBody>
      </p:sp>
      <p:sp>
        <p:nvSpPr>
          <p:cNvPr id="5" name="Espaço Reservado para Rodapé 4">
            <a:extLst>
              <a:ext uri="{FF2B5EF4-FFF2-40B4-BE49-F238E27FC236}">
                <a16:creationId xmlns:a16="http://schemas.microsoft.com/office/drawing/2014/main" id="{9BDE9A00-8A00-4865-B372-DC973874CFF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AF292EC-28B5-437B-BCCB-0582763EB1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B413B-F8A3-430E-A903-D752C82B62E7}" type="slidenum">
              <a:rPr lang="pt-BR" smtClean="0"/>
              <a:t>‹nº›</a:t>
            </a:fld>
            <a:endParaRPr lang="pt-BR"/>
          </a:p>
        </p:txBody>
      </p:sp>
    </p:spTree>
    <p:extLst>
      <p:ext uri="{BB962C8B-B14F-4D97-AF65-F5344CB8AC3E}">
        <p14:creationId xmlns:p14="http://schemas.microsoft.com/office/powerpoint/2010/main" val="2776825776"/>
      </p:ext>
    </p:extLst>
  </p:cSld>
  <p:clrMap bg1="lt1" tx1="dk1" bg2="lt2" tx2="dk2" accent1="accent1" accent2="accent2" accent3="accent3" accent4="accent4" accent5="accent5" accent6="accent6" hlink="hlink" folHlink="folHlink"/>
  <p:sldLayoutIdLst>
    <p:sldLayoutId id="2147484112" r:id="rId1"/>
    <p:sldLayoutId id="2147484113" r:id="rId2"/>
    <p:sldLayoutId id="2147484114" r:id="rId3"/>
    <p:sldLayoutId id="2147484115" r:id="rId4"/>
    <p:sldLayoutId id="2147484116" r:id="rId5"/>
    <p:sldLayoutId id="2147484117" r:id="rId6"/>
    <p:sldLayoutId id="2147484118" r:id="rId7"/>
    <p:sldLayoutId id="2147484119" r:id="rId8"/>
    <p:sldLayoutId id="2147484120" r:id="rId9"/>
    <p:sldLayoutId id="2147484121" r:id="rId10"/>
    <p:sldLayoutId id="21474841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www.colegiosantoanjo.com.br/wp-content/uploads/2019/07/07_19_Dia-da-Caridade_SITE-1170x568.png">
            <a:extLst>
              <a:ext uri="{FF2B5EF4-FFF2-40B4-BE49-F238E27FC236}">
                <a16:creationId xmlns:a16="http://schemas.microsoft.com/office/drawing/2014/main" id="{5558B683-932A-458C-9F8C-751C8300E7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43" r="12434" b="-1"/>
          <a:stretch/>
        </p:blipFill>
        <p:spPr bwMode="auto">
          <a:xfrm>
            <a:off x="0" y="10"/>
            <a:ext cx="12191675" cy="68579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538BA090-5D0D-4A31-9010-E780BC7F78E0}"/>
              </a:ext>
            </a:extLst>
          </p:cNvPr>
          <p:cNvSpPr>
            <a:spLocks noGrp="1"/>
          </p:cNvSpPr>
          <p:nvPr>
            <p:ph type="ctrTitle"/>
          </p:nvPr>
        </p:nvSpPr>
        <p:spPr>
          <a:xfrm>
            <a:off x="5630517" y="3289737"/>
            <a:ext cx="7063523" cy="1834056"/>
          </a:xfrm>
        </p:spPr>
        <p:txBody>
          <a:bodyPr vert="horz" lIns="91440" tIns="45720" rIns="91440" bIns="45720" rtlCol="0">
            <a:noAutofit/>
          </a:bodyPr>
          <a:lstStyle/>
          <a:p>
            <a:r>
              <a:rPr lang="en-US" b="1" dirty="0">
                <a:latin typeface="Brush Script MT" panose="03060802040406070304" pitchFamily="66" charset="0"/>
              </a:rPr>
              <a:t>Caridade para  com os Criminosos</a:t>
            </a:r>
          </a:p>
        </p:txBody>
      </p:sp>
      <p:cxnSp>
        <p:nvCxnSpPr>
          <p:cNvPr id="137" name="Straight Connector 136">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2028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99A1D4-5242-4543-911B-E8AAAF95F2BF}"/>
              </a:ext>
            </a:extLst>
          </p:cNvPr>
          <p:cNvSpPr>
            <a:spLocks noGrp="1"/>
          </p:cNvSpPr>
          <p:nvPr>
            <p:ph type="title"/>
          </p:nvPr>
        </p:nvSpPr>
        <p:spPr>
          <a:xfrm>
            <a:off x="655320" y="365125"/>
            <a:ext cx="5120114" cy="1692794"/>
          </a:xfrm>
        </p:spPr>
        <p:txBody>
          <a:bodyPr>
            <a:normAutofit fontScale="90000"/>
          </a:bodyPr>
          <a:lstStyle/>
          <a:p>
            <a:r>
              <a:rPr lang="pt-BR" b="1" dirty="0">
                <a:latin typeface="Arial Rounded MT Bold" panose="020F0704030504030204" pitchFamily="34" charset="0"/>
              </a:rPr>
              <a:t>Não Julgueis, Oh ! Não Julgueis, meus caros amigos, (...)</a:t>
            </a:r>
          </a:p>
        </p:txBody>
      </p:sp>
      <p:sp>
        <p:nvSpPr>
          <p:cNvPr id="1030" name="Content Placeholder 1029">
            <a:extLst>
              <a:ext uri="{FF2B5EF4-FFF2-40B4-BE49-F238E27FC236}">
                <a16:creationId xmlns:a16="http://schemas.microsoft.com/office/drawing/2014/main" id="{1B32B9AA-78C9-4533-A543-ACB7464F6901}"/>
              </a:ext>
            </a:extLst>
          </p:cNvPr>
          <p:cNvSpPr>
            <a:spLocks noGrp="1"/>
          </p:cNvSpPr>
          <p:nvPr>
            <p:ph idx="1"/>
          </p:nvPr>
        </p:nvSpPr>
        <p:spPr>
          <a:xfrm>
            <a:off x="655321" y="2575033"/>
            <a:ext cx="5533444" cy="3917841"/>
          </a:xfrm>
        </p:spPr>
        <p:txBody>
          <a:bodyPr>
            <a:noAutofit/>
          </a:bodyPr>
          <a:lstStyle/>
          <a:p>
            <a:pPr marL="0" indent="0">
              <a:buNone/>
            </a:pPr>
            <a:r>
              <a:rPr lang="en-US" sz="3500" dirty="0">
                <a:latin typeface="Britannic Bold" panose="020B0903060703020204" pitchFamily="34" charset="0"/>
              </a:rPr>
              <a:t>(…) Por que o Julgamento que fizerdes vos será  aplicado mais severamente ainda, e tendes necessidade de indulgência para os pecados que cometeis sem cessar.</a:t>
            </a:r>
          </a:p>
        </p:txBody>
      </p:sp>
      <p:pic>
        <p:nvPicPr>
          <p:cNvPr id="1026" name="Picture 2" descr="https://s3-sa-east-1.amazonaws.com/cebi.org.br/wp-content/uploads/2017/12/20172005/zac-durant-302752.jpg">
            <a:extLst>
              <a:ext uri="{FF2B5EF4-FFF2-40B4-BE49-F238E27FC236}">
                <a16:creationId xmlns:a16="http://schemas.microsoft.com/office/drawing/2014/main" id="{55D61BF5-FBD9-4D07-A964-0813D954CF2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156" r="8397" b="-1"/>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44805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tratamento espiritual a distância">
            <a:extLst>
              <a:ext uri="{FF2B5EF4-FFF2-40B4-BE49-F238E27FC236}">
                <a16:creationId xmlns:a16="http://schemas.microsoft.com/office/drawing/2014/main" id="{B60C9575-8A67-464D-84CC-7D37984D1BF1}"/>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3510" r="8450"/>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4" name="Content Placeholder 2053">
            <a:extLst>
              <a:ext uri="{FF2B5EF4-FFF2-40B4-BE49-F238E27FC236}">
                <a16:creationId xmlns:a16="http://schemas.microsoft.com/office/drawing/2014/main" id="{6B514D3E-6F61-4067-B7EF-87D8EDEFBA9C}"/>
              </a:ext>
            </a:extLst>
          </p:cNvPr>
          <p:cNvSpPr>
            <a:spLocks noGrp="1"/>
          </p:cNvSpPr>
          <p:nvPr>
            <p:ph idx="1"/>
          </p:nvPr>
        </p:nvSpPr>
        <p:spPr>
          <a:xfrm>
            <a:off x="609600" y="1689643"/>
            <a:ext cx="5486400" cy="5168347"/>
          </a:xfrm>
        </p:spPr>
        <p:txBody>
          <a:bodyPr anchor="ctr">
            <a:normAutofit lnSpcReduction="10000"/>
          </a:bodyPr>
          <a:lstStyle/>
          <a:p>
            <a:pPr marL="0" indent="0">
              <a:buNone/>
            </a:pPr>
            <a:endParaRPr lang="en-US" sz="2000" dirty="0">
              <a:solidFill>
                <a:srgbClr val="000000"/>
              </a:solidFill>
            </a:endParaRPr>
          </a:p>
          <a:p>
            <a:pPr marL="0" indent="0">
              <a:buNone/>
            </a:pPr>
            <a:r>
              <a:rPr lang="en-US" sz="4400" dirty="0">
                <a:solidFill>
                  <a:srgbClr val="000000"/>
                </a:solidFill>
                <a:latin typeface="Britannic Bold" panose="020B0903060703020204" pitchFamily="34" charset="0"/>
              </a:rPr>
              <a:t>Não sabeis que há </a:t>
            </a:r>
            <a:r>
              <a:rPr lang="en-US" sz="4400" dirty="0">
                <a:latin typeface="Britannic Bold" panose="020B0903060703020204" pitchFamily="34" charset="0"/>
              </a:rPr>
              <a:t>muitas </a:t>
            </a:r>
            <a:r>
              <a:rPr lang="en-US" sz="4400" i="1" dirty="0">
                <a:solidFill>
                  <a:schemeClr val="accent4">
                    <a:lumMod val="75000"/>
                  </a:schemeClr>
                </a:solidFill>
                <a:latin typeface="Britannic Bold" panose="020B0903060703020204" pitchFamily="34" charset="0"/>
              </a:rPr>
              <a:t>ações</a:t>
            </a:r>
            <a:r>
              <a:rPr lang="en-US" sz="4400" dirty="0">
                <a:latin typeface="Britannic Bold" panose="020B0903060703020204" pitchFamily="34" charset="0"/>
              </a:rPr>
              <a:t> </a:t>
            </a:r>
            <a:r>
              <a:rPr lang="en-US" sz="4400" dirty="0">
                <a:solidFill>
                  <a:srgbClr val="000000"/>
                </a:solidFill>
                <a:latin typeface="Britannic Bold" panose="020B0903060703020204" pitchFamily="34" charset="0"/>
              </a:rPr>
              <a:t>que são </a:t>
            </a:r>
            <a:r>
              <a:rPr lang="en-US" sz="4400" dirty="0">
                <a:solidFill>
                  <a:srgbClr val="FF0000"/>
                </a:solidFill>
                <a:latin typeface="Cooper Black" panose="0208090404030B020404" pitchFamily="18" charset="0"/>
              </a:rPr>
              <a:t>crimes</a:t>
            </a:r>
            <a:r>
              <a:rPr lang="en-US" sz="4400" dirty="0">
                <a:solidFill>
                  <a:srgbClr val="000000"/>
                </a:solidFill>
                <a:latin typeface="Britannic Bold" panose="020B0903060703020204" pitchFamily="34" charset="0"/>
              </a:rPr>
              <a:t> aos olhos de Deus de pureza e que o mundo não considera sequer como faltas </a:t>
            </a:r>
            <a:r>
              <a:rPr lang="en-US" sz="4400" dirty="0">
                <a:solidFill>
                  <a:srgbClr val="00B0F0"/>
                </a:solidFill>
                <a:latin typeface="Britannic Bold" panose="020B0903060703020204" pitchFamily="34" charset="0"/>
              </a:rPr>
              <a:t>leves</a:t>
            </a:r>
            <a:r>
              <a:rPr lang="en-US" sz="4400" dirty="0">
                <a:solidFill>
                  <a:srgbClr val="000000"/>
                </a:solidFill>
                <a:latin typeface="Britannic Bold" panose="020B0903060703020204" pitchFamily="34" charset="0"/>
              </a:rPr>
              <a:t> ?</a:t>
            </a:r>
            <a:endParaRPr lang="en-US" sz="44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p:txBody>
      </p:sp>
    </p:spTree>
    <p:extLst>
      <p:ext uri="{BB962C8B-B14F-4D97-AF65-F5344CB8AC3E}">
        <p14:creationId xmlns:p14="http://schemas.microsoft.com/office/powerpoint/2010/main" val="3804936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rothbardbrasil.com/wp-content/uploads/2015/10/CARIDADE.jpg">
            <a:extLst>
              <a:ext uri="{FF2B5EF4-FFF2-40B4-BE49-F238E27FC236}">
                <a16:creationId xmlns:a16="http://schemas.microsoft.com/office/drawing/2014/main" id="{A9798091-6486-412F-B61F-1F183CB1FE06}"/>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3842" r="18562"/>
          <a:stretch/>
        </p:blipFill>
        <p:spPr bwMode="auto">
          <a:xfrm>
            <a:off x="20" y="907231"/>
            <a:ext cx="4838021" cy="5063738"/>
          </a:xfrm>
          <a:custGeom>
            <a:avLst/>
            <a:gdLst>
              <a:gd name="connsiteX0" fmla="*/ 2306172 w 4838041"/>
              <a:gd name="connsiteY0" fmla="*/ 0 h 5063738"/>
              <a:gd name="connsiteX1" fmla="*/ 4838041 w 4838041"/>
              <a:gd name="connsiteY1" fmla="*/ 2531869 h 5063738"/>
              <a:gd name="connsiteX2" fmla="*/ 2306172 w 4838041"/>
              <a:gd name="connsiteY2" fmla="*/ 5063738 h 5063738"/>
              <a:gd name="connsiteX3" fmla="*/ 79886 w 4838041"/>
              <a:gd name="connsiteY3" fmla="*/ 3738709 h 5063738"/>
              <a:gd name="connsiteX4" fmla="*/ 0 w 4838041"/>
              <a:gd name="connsiteY4" fmla="*/ 3572876 h 5063738"/>
              <a:gd name="connsiteX5" fmla="*/ 0 w 4838041"/>
              <a:gd name="connsiteY5" fmla="*/ 1490863 h 5063738"/>
              <a:gd name="connsiteX6" fmla="*/ 79886 w 4838041"/>
              <a:gd name="connsiteY6" fmla="*/ 1325030 h 5063738"/>
              <a:gd name="connsiteX7" fmla="*/ 2306172 w 4838041"/>
              <a:gd name="connsiteY7" fmla="*/ 0 h 5063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078" name="Content Placeholder 3077">
            <a:extLst>
              <a:ext uri="{FF2B5EF4-FFF2-40B4-BE49-F238E27FC236}">
                <a16:creationId xmlns:a16="http://schemas.microsoft.com/office/drawing/2014/main" id="{14D4FDEF-D0F3-4548-8768-90756477E4EA}"/>
              </a:ext>
            </a:extLst>
          </p:cNvPr>
          <p:cNvSpPr>
            <a:spLocks noGrp="1"/>
          </p:cNvSpPr>
          <p:nvPr>
            <p:ph idx="1"/>
          </p:nvPr>
        </p:nvSpPr>
        <p:spPr>
          <a:xfrm>
            <a:off x="6096000" y="519792"/>
            <a:ext cx="5830958" cy="6338208"/>
          </a:xfrm>
        </p:spPr>
        <p:txBody>
          <a:bodyPr anchor="ctr">
            <a:normAutofit fontScale="25000" lnSpcReduction="20000"/>
          </a:bodyPr>
          <a:lstStyle/>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14000" b="1" dirty="0">
              <a:solidFill>
                <a:srgbClr val="000000"/>
              </a:solidFill>
              <a:latin typeface="Britannic Bold" panose="020B0903060703020204" pitchFamily="34" charset="0"/>
            </a:endParaRPr>
          </a:p>
          <a:p>
            <a:pPr marL="0" indent="0">
              <a:buNone/>
            </a:pPr>
            <a:endParaRPr lang="en-US" sz="14000" b="1" dirty="0">
              <a:solidFill>
                <a:srgbClr val="000000"/>
              </a:solidFill>
              <a:latin typeface="Britannic Bold" panose="020B0903060703020204" pitchFamily="34" charset="0"/>
            </a:endParaRPr>
          </a:p>
          <a:p>
            <a:pPr marL="0" indent="0">
              <a:buNone/>
            </a:pPr>
            <a:endParaRPr lang="en-US" sz="14000" b="1" dirty="0">
              <a:solidFill>
                <a:srgbClr val="000000"/>
              </a:solidFill>
              <a:latin typeface="Britannic Bold" panose="020B0903060703020204" pitchFamily="34" charset="0"/>
            </a:endParaRPr>
          </a:p>
          <a:p>
            <a:pPr marL="0" indent="0">
              <a:buNone/>
            </a:pPr>
            <a:r>
              <a:rPr lang="en-US" sz="16000" b="1" dirty="0">
                <a:solidFill>
                  <a:srgbClr val="000000"/>
                </a:solidFill>
                <a:latin typeface="Britannic Bold" panose="020B0903060703020204" pitchFamily="34" charset="0"/>
              </a:rPr>
              <a:t>A </a:t>
            </a:r>
            <a:r>
              <a:rPr lang="en-US" sz="16000" b="1" i="1" dirty="0">
                <a:solidFill>
                  <a:srgbClr val="FF0000"/>
                </a:solidFill>
                <a:latin typeface="Britannic Bold" panose="020B0903060703020204" pitchFamily="34" charset="0"/>
              </a:rPr>
              <a:t>verdadeira caridade </a:t>
            </a:r>
            <a:r>
              <a:rPr lang="en-US" sz="16000" b="1" dirty="0">
                <a:solidFill>
                  <a:srgbClr val="000000"/>
                </a:solidFill>
                <a:latin typeface="Britannic Bold" panose="020B0903060703020204" pitchFamily="34" charset="0"/>
              </a:rPr>
              <a:t>não consiste  somente na esmola que dais, nem mesmo nas palavras de consolação com as quais podeis acompanhá-las. Não, não é só isso o que Deus exige de vós. A </a:t>
            </a:r>
            <a:r>
              <a:rPr lang="en-US" sz="16000" b="1" i="1" dirty="0">
                <a:solidFill>
                  <a:srgbClr val="FF0000"/>
                </a:solidFill>
                <a:latin typeface="Britannic Bold" panose="020B0903060703020204" pitchFamily="34" charset="0"/>
              </a:rPr>
              <a:t>caridade sublime</a:t>
            </a:r>
            <a:r>
              <a:rPr lang="en-US" sz="16000" b="1" dirty="0">
                <a:solidFill>
                  <a:srgbClr val="000000"/>
                </a:solidFill>
                <a:latin typeface="Britannic Bold" panose="020B0903060703020204" pitchFamily="34" charset="0"/>
              </a:rPr>
              <a:t>, ensinada por Jesus, consiste também na </a:t>
            </a:r>
            <a:r>
              <a:rPr lang="en-US" sz="16000" b="1" i="1" dirty="0">
                <a:solidFill>
                  <a:srgbClr val="FF0000"/>
                </a:solidFill>
                <a:latin typeface="Britannic Bold" panose="020B0903060703020204" pitchFamily="34" charset="0"/>
              </a:rPr>
              <a:t>benevolência</a:t>
            </a:r>
            <a:r>
              <a:rPr lang="en-US" sz="16000" b="1" dirty="0">
                <a:solidFill>
                  <a:srgbClr val="000000"/>
                </a:solidFill>
                <a:latin typeface="Britannic Bold" panose="020B0903060703020204" pitchFamily="34" charset="0"/>
              </a:rPr>
              <a:t> concedida sempre, e em todas as coisas  ao vosso próximo. </a:t>
            </a: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p:txBody>
      </p:sp>
    </p:spTree>
    <p:extLst>
      <p:ext uri="{BB962C8B-B14F-4D97-AF65-F5344CB8AC3E}">
        <p14:creationId xmlns:p14="http://schemas.microsoft.com/office/powerpoint/2010/main" val="1276624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2" name="Content Placeholder 4101">
            <a:extLst>
              <a:ext uri="{FF2B5EF4-FFF2-40B4-BE49-F238E27FC236}">
                <a16:creationId xmlns:a16="http://schemas.microsoft.com/office/drawing/2014/main" id="{0D44F6C5-6262-4959-BC77-0C69122ED2B9}"/>
              </a:ext>
            </a:extLst>
          </p:cNvPr>
          <p:cNvSpPr>
            <a:spLocks noGrp="1"/>
          </p:cNvSpPr>
          <p:nvPr>
            <p:ph idx="1"/>
          </p:nvPr>
        </p:nvSpPr>
        <p:spPr>
          <a:xfrm>
            <a:off x="655321" y="2575034"/>
            <a:ext cx="5120113" cy="3462228"/>
          </a:xfrm>
        </p:spPr>
        <p:txBody>
          <a:bodyPr>
            <a:normAutofit/>
          </a:bodyPr>
          <a:lstStyle/>
          <a:p>
            <a:endParaRPr lang="en-US" sz="1800" dirty="0"/>
          </a:p>
          <a:p>
            <a:endParaRPr lang="en-US" sz="1800" dirty="0"/>
          </a:p>
        </p:txBody>
      </p:sp>
      <p:pic>
        <p:nvPicPr>
          <p:cNvPr id="5122" name="Picture 2" descr="Resultado de imagem para deus">
            <a:extLst>
              <a:ext uri="{FF2B5EF4-FFF2-40B4-BE49-F238E27FC236}">
                <a16:creationId xmlns:a16="http://schemas.microsoft.com/office/drawing/2014/main" id="{4070C449-45EC-40BC-B086-4A444046A5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762" r="6196"/>
          <a:stretch/>
        </p:blipFill>
        <p:spPr bwMode="auto">
          <a:xfrm>
            <a:off x="5878849" y="10"/>
            <a:ext cx="6313150" cy="6857987"/>
          </a:xfrm>
          <a:custGeom>
            <a:avLst/>
            <a:gdLst>
              <a:gd name="connsiteX0" fmla="*/ 65565 w 6313150"/>
              <a:gd name="connsiteY0" fmla="*/ 0 h 6857997"/>
              <a:gd name="connsiteX1" fmla="*/ 6313150 w 6313150"/>
              <a:gd name="connsiteY1" fmla="*/ 0 h 6857997"/>
              <a:gd name="connsiteX2" fmla="*/ 6313150 w 6313150"/>
              <a:gd name="connsiteY2" fmla="*/ 6857997 h 6857997"/>
              <a:gd name="connsiteX3" fmla="*/ 3293946 w 6313150"/>
              <a:gd name="connsiteY3" fmla="*/ 6857997 h 6857997"/>
              <a:gd name="connsiteX4" fmla="*/ 3235857 w 6313150"/>
              <a:gd name="connsiteY4" fmla="*/ 6823061 h 6857997"/>
              <a:gd name="connsiteX5" fmla="*/ 0 w 6313150"/>
              <a:gd name="connsiteY5" fmla="*/ 951803 h 6857997"/>
              <a:gd name="connsiteX6" fmla="*/ 31536 w 6313150"/>
              <a:gd name="connsiteY6" fmla="*/ 285771 h 6857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33307DC3-447C-479F-8B71-9299435C8247}"/>
              </a:ext>
            </a:extLst>
          </p:cNvPr>
          <p:cNvSpPr txBox="1"/>
          <p:nvPr/>
        </p:nvSpPr>
        <p:spPr>
          <a:xfrm>
            <a:off x="252258" y="2329744"/>
            <a:ext cx="5926238" cy="4678204"/>
          </a:xfrm>
          <a:prstGeom prst="rect">
            <a:avLst/>
          </a:prstGeom>
          <a:noFill/>
        </p:spPr>
        <p:txBody>
          <a:bodyPr wrap="square" rtlCol="0">
            <a:spAutoFit/>
          </a:bodyPr>
          <a:lstStyle/>
          <a:p>
            <a:r>
              <a:rPr lang="en-US" sz="3500" i="1" dirty="0">
                <a:latin typeface="Britannic Bold" panose="020B0903060703020204" pitchFamily="34" charset="0"/>
              </a:rPr>
              <a:t>Podeis ainda exercitar essa sublime virtude sobre muitos seres que não precisam de esmolas, e que palavras de </a:t>
            </a:r>
            <a:r>
              <a:rPr lang="en-US" sz="3500" i="1" dirty="0">
                <a:solidFill>
                  <a:srgbClr val="FF0000"/>
                </a:solidFill>
                <a:latin typeface="Britannic Bold" panose="020B0903060703020204" pitchFamily="34" charset="0"/>
              </a:rPr>
              <a:t>amor</a:t>
            </a:r>
            <a:r>
              <a:rPr lang="en-US" sz="3500" i="1" dirty="0">
                <a:latin typeface="Britannic Bold" panose="020B0903060703020204" pitchFamily="34" charset="0"/>
              </a:rPr>
              <a:t>, de consolação e de encorajamento conduzirão ao </a:t>
            </a:r>
            <a:r>
              <a:rPr lang="en-US" sz="3500" i="1" dirty="0">
                <a:solidFill>
                  <a:srgbClr val="FF0000"/>
                </a:solidFill>
                <a:latin typeface="Britannic Bold" panose="020B0903060703020204" pitchFamily="34" charset="0"/>
              </a:rPr>
              <a:t>Senhor</a:t>
            </a:r>
            <a:r>
              <a:rPr lang="en-US" sz="3500" i="1" dirty="0">
                <a:latin typeface="Britannic Bold" panose="020B0903060703020204" pitchFamily="34" charset="0"/>
              </a:rPr>
              <a:t>.</a:t>
            </a:r>
          </a:p>
          <a:p>
            <a:endParaRPr lang="pt-BR" dirty="0"/>
          </a:p>
        </p:txBody>
      </p:sp>
    </p:spTree>
    <p:extLst>
      <p:ext uri="{BB962C8B-B14F-4D97-AF65-F5344CB8AC3E}">
        <p14:creationId xmlns:p14="http://schemas.microsoft.com/office/powerpoint/2010/main" val="101676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2" name="Picture 2" descr="https://cantinhodarose.files.wordpress.com/2015/05/fraternidade.jpg">
            <a:extLst>
              <a:ext uri="{FF2B5EF4-FFF2-40B4-BE49-F238E27FC236}">
                <a16:creationId xmlns:a16="http://schemas.microsoft.com/office/drawing/2014/main" id="{0427D1C2-1B00-4380-9824-F61A066B360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23169" r="13896"/>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6" name="Content Placeholder 5125">
            <a:extLst>
              <a:ext uri="{FF2B5EF4-FFF2-40B4-BE49-F238E27FC236}">
                <a16:creationId xmlns:a16="http://schemas.microsoft.com/office/drawing/2014/main" id="{C294E829-39AD-472A-A2EA-AD0F5D604228}"/>
              </a:ext>
            </a:extLst>
          </p:cNvPr>
          <p:cNvSpPr>
            <a:spLocks noGrp="1"/>
          </p:cNvSpPr>
          <p:nvPr>
            <p:ph idx="1"/>
          </p:nvPr>
        </p:nvSpPr>
        <p:spPr>
          <a:xfrm>
            <a:off x="623157" y="4121425"/>
            <a:ext cx="5174386" cy="1749287"/>
          </a:xfrm>
        </p:spPr>
        <p:txBody>
          <a:bodyPr anchor="ctr">
            <a:noAutofit/>
          </a:bodyPr>
          <a:lstStyle/>
          <a:p>
            <a:pPr marL="0" indent="0">
              <a:buNone/>
            </a:pPr>
            <a:endParaRPr lang="en-US" dirty="0">
              <a:solidFill>
                <a:srgbClr val="000000"/>
              </a:solidFill>
            </a:endParaRPr>
          </a:p>
          <a:p>
            <a:pPr marL="0" indent="0">
              <a:buNone/>
            </a:pPr>
            <a:endParaRPr lang="en-US" dirty="0">
              <a:solidFill>
                <a:srgbClr val="000000"/>
              </a:solidFill>
            </a:endParaRPr>
          </a:p>
          <a:p>
            <a:pPr marL="0" indent="0">
              <a:buNone/>
            </a:pPr>
            <a:endParaRPr lang="en-US" dirty="0">
              <a:solidFill>
                <a:srgbClr val="000000"/>
              </a:solidFill>
            </a:endParaRPr>
          </a:p>
          <a:p>
            <a:pPr marL="0" indent="0">
              <a:buNone/>
            </a:pPr>
            <a:endParaRPr lang="en-US" dirty="0">
              <a:solidFill>
                <a:srgbClr val="000000"/>
              </a:solidFill>
            </a:endParaRPr>
          </a:p>
          <a:p>
            <a:pPr marL="0" indent="0">
              <a:buNone/>
            </a:pPr>
            <a:r>
              <a:rPr lang="en-US" sz="2600" b="1" dirty="0">
                <a:solidFill>
                  <a:srgbClr val="000000"/>
                </a:solidFill>
                <a:latin typeface="Britannic Bold" panose="020B0903060703020204" pitchFamily="34" charset="0"/>
              </a:rPr>
              <a:t>Os tempos estão próximos, digo-o ainda, em que a </a:t>
            </a:r>
            <a:r>
              <a:rPr lang="en-US" sz="2600" b="1" i="1" dirty="0">
                <a:solidFill>
                  <a:srgbClr val="FF0000"/>
                </a:solidFill>
                <a:latin typeface="Britannic Bold" panose="020B0903060703020204" pitchFamily="34" charset="0"/>
              </a:rPr>
              <a:t>fraternidade </a:t>
            </a:r>
            <a:r>
              <a:rPr lang="en-US" sz="2600" b="1" dirty="0">
                <a:solidFill>
                  <a:srgbClr val="000000"/>
                </a:solidFill>
                <a:latin typeface="Britannic Bold" panose="020B0903060703020204" pitchFamily="34" charset="0"/>
              </a:rPr>
              <a:t>reinará nesse globo; </a:t>
            </a:r>
            <a:r>
              <a:rPr lang="en-US" sz="2600" b="1" i="1" dirty="0">
                <a:solidFill>
                  <a:srgbClr val="92D050"/>
                </a:solidFill>
                <a:latin typeface="Britannic Bold" panose="020B0903060703020204" pitchFamily="34" charset="0"/>
              </a:rPr>
              <a:t>a lei do Cristo </a:t>
            </a:r>
            <a:r>
              <a:rPr lang="en-US" sz="2600" b="1" dirty="0">
                <a:solidFill>
                  <a:srgbClr val="000000"/>
                </a:solidFill>
                <a:latin typeface="Britannic Bold" panose="020B0903060703020204" pitchFamily="34" charset="0"/>
              </a:rPr>
              <a:t>é a que regerá os homens e só ela será o freio e a esperança, e conduzirá as almas ás moradas bem-aventuradas. Amai-vos, pois como os filhos de um mesmo pai: Não façais diferença entre os outros infelizes, porque é Deus quem quer que todos sejam iguais; portanto </a:t>
            </a:r>
            <a:r>
              <a:rPr lang="en-US" sz="2600" b="1" dirty="0">
                <a:latin typeface="Britannic Bold" panose="020B0903060703020204" pitchFamily="34" charset="0"/>
              </a:rPr>
              <a:t>não desprezeis a nínguem</a:t>
            </a:r>
            <a:r>
              <a:rPr lang="en-US" sz="2600" b="1" dirty="0">
                <a:solidFill>
                  <a:srgbClr val="000000"/>
                </a:solidFill>
                <a:latin typeface="Britannic Bold" panose="020B0903060703020204" pitchFamily="34" charset="0"/>
              </a:rPr>
              <a:t>. Deus permite que grandes </a:t>
            </a:r>
            <a:r>
              <a:rPr lang="en-US" sz="2600" b="1" dirty="0">
                <a:solidFill>
                  <a:srgbClr val="FF0000"/>
                </a:solidFill>
                <a:latin typeface="Britannic Bold" panose="020B0903060703020204" pitchFamily="34" charset="0"/>
              </a:rPr>
              <a:t>Criminosos</a:t>
            </a:r>
            <a:r>
              <a:rPr lang="en-US" sz="2600" b="1" dirty="0">
                <a:solidFill>
                  <a:srgbClr val="000000"/>
                </a:solidFill>
                <a:latin typeface="Britannic Bold" panose="020B0903060703020204" pitchFamily="34" charset="0"/>
              </a:rPr>
              <a:t> estejam entre vós, afim de que vos sirvam de ensinamento. </a:t>
            </a:r>
          </a:p>
          <a:p>
            <a:pPr marL="0" indent="0">
              <a:buNone/>
            </a:pPr>
            <a:endParaRPr lang="en-US" dirty="0">
              <a:solidFill>
                <a:srgbClr val="000000"/>
              </a:solidFill>
            </a:endParaRPr>
          </a:p>
          <a:p>
            <a:pPr marL="0" indent="0">
              <a:buNone/>
            </a:pPr>
            <a:endParaRPr lang="en-US" dirty="0">
              <a:solidFill>
                <a:srgbClr val="000000"/>
              </a:solidFill>
            </a:endParaRPr>
          </a:p>
          <a:p>
            <a:pPr marL="0" indent="0">
              <a:buNone/>
            </a:pPr>
            <a:endParaRPr lang="en-US" dirty="0">
              <a:solidFill>
                <a:srgbClr val="000000"/>
              </a:solidFill>
            </a:endParaRPr>
          </a:p>
          <a:p>
            <a:pPr marL="0" indent="0">
              <a:buNone/>
            </a:pPr>
            <a:endParaRPr lang="en-US" dirty="0">
              <a:solidFill>
                <a:srgbClr val="000000"/>
              </a:solidFill>
            </a:endParaRPr>
          </a:p>
          <a:p>
            <a:pPr marL="0" indent="0">
              <a:buNone/>
            </a:pPr>
            <a:endParaRPr lang="en-US" dirty="0">
              <a:solidFill>
                <a:srgbClr val="000000"/>
              </a:solidFill>
            </a:endParaRPr>
          </a:p>
          <a:p>
            <a:pPr marL="0" indent="0">
              <a:buNone/>
            </a:pPr>
            <a:endParaRPr lang="en-US" dirty="0">
              <a:solidFill>
                <a:srgbClr val="000000"/>
              </a:solidFill>
            </a:endParaRPr>
          </a:p>
          <a:p>
            <a:pPr marL="0" indent="0">
              <a:buNone/>
            </a:pPr>
            <a:endParaRPr lang="en-US" dirty="0">
              <a:solidFill>
                <a:srgbClr val="000000"/>
              </a:solidFill>
            </a:endParaRPr>
          </a:p>
          <a:p>
            <a:pPr marL="0" indent="0">
              <a:buNone/>
            </a:pPr>
            <a:endParaRPr lang="en-US" dirty="0">
              <a:solidFill>
                <a:srgbClr val="000000"/>
              </a:solidFill>
            </a:endParaRPr>
          </a:p>
          <a:p>
            <a:pPr marL="0" indent="0">
              <a:buNone/>
            </a:pPr>
            <a:endParaRPr lang="en-US" dirty="0">
              <a:solidFill>
                <a:srgbClr val="000000"/>
              </a:solidFill>
            </a:endParaRPr>
          </a:p>
          <a:p>
            <a:pPr marL="0" indent="0">
              <a:buNone/>
            </a:pPr>
            <a:endParaRPr lang="en-US" dirty="0">
              <a:solidFill>
                <a:srgbClr val="000000"/>
              </a:solidFill>
            </a:endParaRPr>
          </a:p>
        </p:txBody>
      </p:sp>
    </p:spTree>
    <p:extLst>
      <p:ext uri="{BB962C8B-B14F-4D97-AF65-F5344CB8AC3E}">
        <p14:creationId xmlns:p14="http://schemas.microsoft.com/office/powerpoint/2010/main" val="3107825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4E8B24-1CEB-44F0-BD0B-E9D6C7F88625}"/>
              </a:ext>
            </a:extLst>
          </p:cNvPr>
          <p:cNvSpPr>
            <a:spLocks noGrp="1"/>
          </p:cNvSpPr>
          <p:nvPr>
            <p:ph type="title"/>
          </p:nvPr>
        </p:nvSpPr>
        <p:spPr>
          <a:xfrm>
            <a:off x="421042" y="5685182"/>
            <a:ext cx="11349916" cy="874643"/>
          </a:xfrm>
        </p:spPr>
        <p:txBody>
          <a:bodyPr anchor="ctr">
            <a:normAutofit fontScale="90000"/>
          </a:bodyPr>
          <a:lstStyle/>
          <a:p>
            <a:pPr algn="just"/>
            <a:r>
              <a:rPr lang="pt-BR" sz="4000" b="1" dirty="0">
                <a:latin typeface="Britannic Bold" panose="020B0903060703020204" pitchFamily="34" charset="0"/>
              </a:rPr>
              <a:t>	Logo, quando os homens forem conduzidos ás verdadeiras leis de Deus, não haverá mais necessidade desses ensinamentos, e todos os Espíritos impuros e revoltados serão dispersados nos mundos inferiores, de acordo com as suas tendências.</a:t>
            </a:r>
            <a:br>
              <a:rPr lang="pt-BR" sz="3600" dirty="0"/>
            </a:br>
            <a:br>
              <a:rPr lang="pt-BR" sz="3600" dirty="0"/>
            </a:br>
            <a:br>
              <a:rPr lang="pt-BR" sz="3600" dirty="0"/>
            </a:br>
            <a:endParaRPr lang="pt-BR" sz="3600" dirty="0"/>
          </a:p>
        </p:txBody>
      </p:sp>
      <p:pic>
        <p:nvPicPr>
          <p:cNvPr id="12" name="Picture 2" descr="https://pantokrator.org.br/po/wp-content/uploads/2018/07/Capa-Site-PTk-6.png">
            <a:extLst>
              <a:ext uri="{FF2B5EF4-FFF2-40B4-BE49-F238E27FC236}">
                <a16:creationId xmlns:a16="http://schemas.microsoft.com/office/drawing/2014/main" id="{7257218D-A451-4D68-A370-5D6C65D8ED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99" b="35495"/>
          <a:stretch/>
        </p:blipFill>
        <p:spPr bwMode="auto">
          <a:xfrm>
            <a:off x="20" y="10"/>
            <a:ext cx="12191980" cy="3935886"/>
          </a:xfrm>
          <a:custGeom>
            <a:avLst/>
            <a:gdLst>
              <a:gd name="connsiteX0" fmla="*/ 0 w 12192000"/>
              <a:gd name="connsiteY0" fmla="*/ 0 h 3692092"/>
              <a:gd name="connsiteX1" fmla="*/ 12192000 w 12192000"/>
              <a:gd name="connsiteY1" fmla="*/ 0 h 3692092"/>
              <a:gd name="connsiteX2" fmla="*/ 12192000 w 12192000"/>
              <a:gd name="connsiteY2" fmla="*/ 3504824 h 3692092"/>
              <a:gd name="connsiteX3" fmla="*/ 12024691 w 12192000"/>
              <a:gd name="connsiteY3" fmla="*/ 3517794 h 3692092"/>
              <a:gd name="connsiteX4" fmla="*/ 160485 w 12192000"/>
              <a:gd name="connsiteY4" fmla="*/ 3663863 h 3692092"/>
              <a:gd name="connsiteX5" fmla="*/ 0 w 12192000"/>
              <a:gd name="connsiteY5" fmla="*/ 3692092 h 3692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13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Resultado de imagem para deus">
            <a:extLst>
              <a:ext uri="{FF2B5EF4-FFF2-40B4-BE49-F238E27FC236}">
                <a16:creationId xmlns:a16="http://schemas.microsoft.com/office/drawing/2014/main" id="{B05037CD-AE9B-4024-B910-86B3D2B68BE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4" t="20719" r="886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054" name="Content Placeholder 2053">
            <a:extLst>
              <a:ext uri="{FF2B5EF4-FFF2-40B4-BE49-F238E27FC236}">
                <a16:creationId xmlns:a16="http://schemas.microsoft.com/office/drawing/2014/main" id="{5387DF86-395A-42B9-AF0C-BE0762B9538A}"/>
              </a:ext>
            </a:extLst>
          </p:cNvPr>
          <p:cNvSpPr>
            <a:spLocks noGrp="1"/>
          </p:cNvSpPr>
          <p:nvPr>
            <p:ph idx="1"/>
          </p:nvPr>
        </p:nvSpPr>
        <p:spPr>
          <a:xfrm>
            <a:off x="530086" y="2239617"/>
            <a:ext cx="6149010" cy="4426226"/>
          </a:xfrm>
        </p:spPr>
        <p:txBody>
          <a:bodyPr anchor="t">
            <a:normAutofit fontScale="92500" lnSpcReduction="10000"/>
          </a:bodyPr>
          <a:lstStyle/>
          <a:p>
            <a:pPr marL="0" indent="0">
              <a:buNone/>
            </a:pPr>
            <a:r>
              <a:rPr lang="en-US" sz="3200" b="1" i="1" dirty="0">
                <a:effectLst>
                  <a:outerShdw blurRad="38100" dist="38100" dir="2700000" algn="tl">
                    <a:srgbClr val="000000">
                      <a:alpha val="43137"/>
                    </a:srgbClr>
                  </a:outerShdw>
                </a:effectLst>
                <a:latin typeface="Britannic Bold" panose="020B0903060703020204" pitchFamily="34" charset="0"/>
              </a:rPr>
              <a:t>Deveis áqueles de quem falo o Socorro de vossas preces: é a verdadeira caridade. Não é preciso dizer de um criminoso: “ É um miserável, É preciso expurgá-lo da Terra; a morte que se inflinge é muito suave para um ser dessa espécie. Não, não é assim que deveis falar. Olhai vosso modelo, Jesus; que diria ele se visse esse infeliz perto de </a:t>
            </a:r>
            <a:r>
              <a:rPr lang="en-US" sz="3200" b="1" i="1" dirty="0" err="1">
                <a:effectLst>
                  <a:outerShdw blurRad="38100" dist="38100" dir="2700000" algn="tl">
                    <a:srgbClr val="000000">
                      <a:alpha val="43137"/>
                    </a:srgbClr>
                  </a:outerShdw>
                </a:effectLst>
                <a:latin typeface="Britannic Bold" panose="020B0903060703020204" pitchFamily="34" charset="0"/>
              </a:rPr>
              <a:t>si</a:t>
            </a:r>
            <a:r>
              <a:rPr lang="en-US" sz="3200" b="1" i="1" dirty="0">
                <a:effectLst>
                  <a:outerShdw blurRad="38100" dist="38100" dir="2700000" algn="tl">
                    <a:srgbClr val="000000">
                      <a:alpha val="43137"/>
                    </a:srgbClr>
                  </a:outerShdw>
                </a:effectLst>
                <a:latin typeface="Britannic Bold" panose="020B0903060703020204" pitchFamily="34" charset="0"/>
              </a:rPr>
              <a:t> ?</a:t>
            </a:r>
          </a:p>
          <a:p>
            <a:endParaRPr lang="en-US" sz="3000" dirty="0">
              <a:latin typeface="Britannic Bold" panose="020B0903060703020204" pitchFamily="34" charset="0"/>
            </a:endParaRP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p:txBody>
      </p:sp>
    </p:spTree>
    <p:extLst>
      <p:ext uri="{BB962C8B-B14F-4D97-AF65-F5344CB8AC3E}">
        <p14:creationId xmlns:p14="http://schemas.microsoft.com/office/powerpoint/2010/main" val="207822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Resultado de imagem para deus">
            <a:extLst>
              <a:ext uri="{FF2B5EF4-FFF2-40B4-BE49-F238E27FC236}">
                <a16:creationId xmlns:a16="http://schemas.microsoft.com/office/drawing/2014/main" id="{8788553B-E7B1-48D6-9B55-5E1B060E57A2}"/>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2020" r="27841" b="-1"/>
          <a:stretch/>
        </p:blipFill>
        <p:spPr bwMode="auto">
          <a:xfrm>
            <a:off x="5954674" y="0"/>
            <a:ext cx="6214568" cy="6857999"/>
          </a:xfrm>
          <a:prstGeom prst="rect">
            <a:avLst/>
          </a:prstGeom>
          <a:noFill/>
          <a:extLst>
            <a:ext uri="{909E8E84-426E-40DD-AFC4-6F175D3DCCD1}">
              <a14:hiddenFill xmlns:a14="http://schemas.microsoft.com/office/drawing/2010/main">
                <a:solidFill>
                  <a:srgbClr val="FFFFFF"/>
                </a:solidFill>
              </a14:hiddenFill>
            </a:ext>
          </a:extLst>
        </p:spPr>
      </p:pic>
      <p:sp>
        <p:nvSpPr>
          <p:cNvPr id="3078" name="Content Placeholder 3077">
            <a:extLst>
              <a:ext uri="{FF2B5EF4-FFF2-40B4-BE49-F238E27FC236}">
                <a16:creationId xmlns:a16="http://schemas.microsoft.com/office/drawing/2014/main" id="{84F8C672-00B4-4F4A-9125-D65517EF89AD}"/>
              </a:ext>
            </a:extLst>
          </p:cNvPr>
          <p:cNvSpPr>
            <a:spLocks noGrp="1"/>
          </p:cNvSpPr>
          <p:nvPr>
            <p:ph idx="1"/>
          </p:nvPr>
        </p:nvSpPr>
        <p:spPr>
          <a:xfrm>
            <a:off x="804997" y="2272143"/>
            <a:ext cx="4706803" cy="3788830"/>
          </a:xfrm>
        </p:spPr>
        <p:txBody>
          <a:bodyPr anchor="ctr">
            <a:normAutofit/>
          </a:bodyPr>
          <a:lstStyle/>
          <a:p>
            <a:pPr marL="0" indent="0">
              <a:buNone/>
            </a:pPr>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pPr marL="0" indent="0">
              <a:buNone/>
            </a:pPr>
            <a:endParaRPr lang="en-US" sz="2000" dirty="0">
              <a:solidFill>
                <a:srgbClr val="000000"/>
              </a:solidFill>
            </a:endParaRPr>
          </a:p>
        </p:txBody>
      </p:sp>
      <p:sp>
        <p:nvSpPr>
          <p:cNvPr id="4" name="CaixaDeTexto 3">
            <a:extLst>
              <a:ext uri="{FF2B5EF4-FFF2-40B4-BE49-F238E27FC236}">
                <a16:creationId xmlns:a16="http://schemas.microsoft.com/office/drawing/2014/main" id="{93D92B01-1007-47C6-8CED-B2EC297A5D3B}"/>
              </a:ext>
            </a:extLst>
          </p:cNvPr>
          <p:cNvSpPr txBox="1"/>
          <p:nvPr/>
        </p:nvSpPr>
        <p:spPr>
          <a:xfrm>
            <a:off x="297892" y="444690"/>
            <a:ext cx="5499651" cy="6294031"/>
          </a:xfrm>
          <a:prstGeom prst="rect">
            <a:avLst/>
          </a:prstGeom>
          <a:noFill/>
        </p:spPr>
        <p:txBody>
          <a:bodyPr wrap="square" rtlCol="0">
            <a:spAutoFit/>
          </a:bodyPr>
          <a:lstStyle/>
          <a:p>
            <a:r>
              <a:rPr lang="pt-BR" sz="3500" b="1" dirty="0">
                <a:latin typeface="Britannic Bold" panose="020B0903060703020204" pitchFamily="34" charset="0"/>
              </a:rPr>
              <a:t>Lamentá-lo-ia, o  consideraria como um doente bem miserável e lhe estenderia a mão. Não podeis fazer isso em realidade, mas, pelo menos podeis orar por ele, assistir seu espirito durante alguns instantes que deve ainda passar sobre a vossa terra.</a:t>
            </a:r>
          </a:p>
          <a:p>
            <a:endParaRPr lang="pt-BR" dirty="0"/>
          </a:p>
        </p:txBody>
      </p:sp>
    </p:spTree>
    <p:extLst>
      <p:ext uri="{BB962C8B-B14F-4D97-AF65-F5344CB8AC3E}">
        <p14:creationId xmlns:p14="http://schemas.microsoft.com/office/powerpoint/2010/main" val="32831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04E460-1EB3-465B-821B-EB9F43A078AF}"/>
              </a:ext>
            </a:extLst>
          </p:cNvPr>
          <p:cNvSpPr>
            <a:spLocks noGrp="1"/>
          </p:cNvSpPr>
          <p:nvPr>
            <p:ph type="title"/>
          </p:nvPr>
        </p:nvSpPr>
        <p:spPr>
          <a:xfrm>
            <a:off x="642257" y="4525347"/>
            <a:ext cx="6939722" cy="1737360"/>
          </a:xfrm>
        </p:spPr>
        <p:txBody>
          <a:bodyPr vert="horz" lIns="91440" tIns="45720" rIns="91440" bIns="45720" rtlCol="0" anchor="ctr">
            <a:normAutofit/>
          </a:bodyPr>
          <a:lstStyle/>
          <a:p>
            <a:pPr algn="r"/>
            <a:br>
              <a:rPr lang="en-US" sz="2400" kern="1200">
                <a:solidFill>
                  <a:schemeClr val="tx1"/>
                </a:solidFill>
                <a:latin typeface="+mj-lt"/>
                <a:ea typeface="+mj-ea"/>
                <a:cs typeface="+mj-cs"/>
              </a:rPr>
            </a:br>
            <a:br>
              <a:rPr lang="en-US" sz="2400" kern="1200">
                <a:solidFill>
                  <a:schemeClr val="tx1"/>
                </a:solidFill>
                <a:latin typeface="+mj-lt"/>
                <a:ea typeface="+mj-ea"/>
                <a:cs typeface="+mj-cs"/>
              </a:rPr>
            </a:br>
            <a:br>
              <a:rPr lang="en-US" sz="2400" kern="1200">
                <a:solidFill>
                  <a:schemeClr val="tx1"/>
                </a:solidFill>
                <a:latin typeface="+mj-lt"/>
                <a:ea typeface="+mj-ea"/>
                <a:cs typeface="+mj-cs"/>
              </a:rPr>
            </a:br>
            <a:br>
              <a:rPr lang="en-US" sz="2400" kern="1200">
                <a:solidFill>
                  <a:schemeClr val="tx1"/>
                </a:solidFill>
                <a:latin typeface="+mj-lt"/>
                <a:ea typeface="+mj-ea"/>
                <a:cs typeface="+mj-cs"/>
              </a:rPr>
            </a:br>
            <a:endParaRPr lang="en-US" sz="2400" kern="1200">
              <a:solidFill>
                <a:schemeClr val="tx1"/>
              </a:solidFill>
              <a:latin typeface="+mj-lt"/>
              <a:ea typeface="+mj-ea"/>
              <a:cs typeface="+mj-cs"/>
            </a:endParaRPr>
          </a:p>
        </p:txBody>
      </p:sp>
      <p:pic>
        <p:nvPicPr>
          <p:cNvPr id="4098" name="Picture 2" descr="Resultado de imagem para deus">
            <a:extLst>
              <a:ext uri="{FF2B5EF4-FFF2-40B4-BE49-F238E27FC236}">
                <a16:creationId xmlns:a16="http://schemas.microsoft.com/office/drawing/2014/main" id="{A5FDB643-63EC-448B-A659-8998BC89C1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777" r="2" b="2"/>
          <a:stretch/>
        </p:blipFill>
        <p:spPr bwMode="auto">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3B1D7389-714D-43B1-BB09-511E231A5443}"/>
              </a:ext>
            </a:extLst>
          </p:cNvPr>
          <p:cNvSpPr txBox="1"/>
          <p:nvPr/>
        </p:nvSpPr>
        <p:spPr>
          <a:xfrm>
            <a:off x="310577" y="1581642"/>
            <a:ext cx="7603082" cy="4955203"/>
          </a:xfrm>
          <a:prstGeom prst="rect">
            <a:avLst/>
          </a:prstGeom>
          <a:noFill/>
        </p:spPr>
        <p:txBody>
          <a:bodyPr wrap="square" rtlCol="0">
            <a:spAutoFit/>
          </a:bodyPr>
          <a:lstStyle/>
          <a:p>
            <a:pPr algn="just"/>
            <a:r>
              <a:rPr lang="pt-BR" sz="3500" b="1" dirty="0">
                <a:latin typeface="Britannic Bold" panose="020B0903060703020204" pitchFamily="34" charset="0"/>
              </a:rPr>
              <a:t>O arrependimento pode tocar-lhe o coração, se orardes com fé. Ele é vosso próximo como o melhor dentre os homens; sua alma transviada e revoltada foi criada, como a vossa, para se aperfeiçoar, ajudai-o, pois, a sair do lamaçal, e orai por ele. (Elisabeth de França). Havre, 1862.</a:t>
            </a:r>
          </a:p>
          <a:p>
            <a:endParaRPr lang="pt-BR" dirty="0"/>
          </a:p>
          <a:p>
            <a:endParaRPr lang="pt-BR" dirty="0"/>
          </a:p>
        </p:txBody>
      </p:sp>
    </p:spTree>
    <p:extLst>
      <p:ext uri="{BB962C8B-B14F-4D97-AF65-F5344CB8AC3E}">
        <p14:creationId xmlns:p14="http://schemas.microsoft.com/office/powerpoint/2010/main" val="1444899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esultado de imagem para amar o proximo">
            <a:extLst>
              <a:ext uri="{FF2B5EF4-FFF2-40B4-BE49-F238E27FC236}">
                <a16:creationId xmlns:a16="http://schemas.microsoft.com/office/drawing/2014/main" id="{E006F7B5-D0B1-4059-B7BC-6C4E4D098E9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84" r="2676" b="2"/>
          <a:stretch/>
        </p:blipFill>
        <p:spPr bwMode="auto">
          <a:xfrm>
            <a:off x="530946" y="1629089"/>
            <a:ext cx="3458636" cy="3620021"/>
          </a:xfrm>
          <a:prstGeom prst="rect">
            <a:avLst/>
          </a:prstGeom>
          <a:noFill/>
          <a:extLst>
            <a:ext uri="{909E8E84-426E-40DD-AFC4-6F175D3DCCD1}">
              <a14:hiddenFill xmlns:a14="http://schemas.microsoft.com/office/drawing/2010/main">
                <a:solidFill>
                  <a:srgbClr val="FFFFFF"/>
                </a:solidFill>
              </a14:hiddenFill>
            </a:ext>
          </a:extLst>
        </p:spPr>
      </p:pic>
      <p:sp>
        <p:nvSpPr>
          <p:cNvPr id="1033" name="Content Placeholder 1029">
            <a:extLst>
              <a:ext uri="{FF2B5EF4-FFF2-40B4-BE49-F238E27FC236}">
                <a16:creationId xmlns:a16="http://schemas.microsoft.com/office/drawing/2014/main" id="{03FAEC5E-10AA-49B2-A196-2F6AD805DE3D}"/>
              </a:ext>
            </a:extLst>
          </p:cNvPr>
          <p:cNvSpPr>
            <a:spLocks noGrp="1"/>
          </p:cNvSpPr>
          <p:nvPr>
            <p:ph idx="1"/>
          </p:nvPr>
        </p:nvSpPr>
        <p:spPr>
          <a:xfrm>
            <a:off x="5208104" y="1629089"/>
            <a:ext cx="6789093" cy="4930737"/>
          </a:xfrm>
        </p:spPr>
        <p:txBody>
          <a:bodyPr anchor="ctr">
            <a:normAutofit fontScale="25000" lnSpcReduction="20000"/>
          </a:bodyPr>
          <a:lstStyle/>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pPr algn="just"/>
            <a:endParaRPr lang="en-US" sz="2000" b="1" dirty="0">
              <a:solidFill>
                <a:srgbClr val="000000"/>
              </a:solidFill>
              <a:latin typeface="Britannic Bold" panose="020B0903060703020204" pitchFamily="34" charset="0"/>
            </a:endParaRPr>
          </a:p>
          <a:p>
            <a:pPr marL="0" indent="0" algn="just">
              <a:buNone/>
            </a:pPr>
            <a:r>
              <a:rPr lang="en-US" sz="12000" b="1" dirty="0">
                <a:solidFill>
                  <a:srgbClr val="000000"/>
                </a:solidFill>
                <a:latin typeface="Britannic Bold" panose="020B0903060703020204" pitchFamily="34" charset="0"/>
              </a:rPr>
              <a:t>2 - Se não amardes senão aqueles que vos amam, que recompensa tereis, uma vez que pessoas de má Vida amam também áqueles que as amam ?</a:t>
            </a:r>
          </a:p>
          <a:p>
            <a:pPr marL="0" indent="0" algn="just">
              <a:buNone/>
            </a:pPr>
            <a:endParaRPr lang="en-US" sz="12000" b="1" dirty="0">
              <a:solidFill>
                <a:srgbClr val="000000"/>
              </a:solidFill>
              <a:latin typeface="Britannic Bold" panose="020B0903060703020204" pitchFamily="34" charset="0"/>
            </a:endParaRPr>
          </a:p>
          <a:p>
            <a:pPr marL="0" indent="0" algn="just">
              <a:buNone/>
            </a:pPr>
            <a:r>
              <a:rPr lang="en-US" sz="12000" b="1" dirty="0">
                <a:solidFill>
                  <a:srgbClr val="000000"/>
                </a:solidFill>
                <a:latin typeface="Britannic Bold" panose="020B0903060703020204" pitchFamily="34" charset="0"/>
              </a:rPr>
              <a:t>E se vós não emprestais senão áqueles de quem esperais receber o mesmo favor, que recompensa tereis, uma vez que as pessoas de má vida fazem a mesma coisa ? </a:t>
            </a:r>
          </a:p>
          <a:p>
            <a:pPr marL="0" indent="0" algn="just">
              <a:buNone/>
            </a:pPr>
            <a:endParaRPr lang="en-US" sz="12000" b="1" dirty="0">
              <a:solidFill>
                <a:srgbClr val="000000"/>
              </a:solidFill>
              <a:latin typeface="Britannic Bold" panose="020B0903060703020204" pitchFamily="34" charset="0"/>
            </a:endParaRPr>
          </a:p>
          <a:p>
            <a:pPr marL="0" indent="0" algn="just">
              <a:buNone/>
            </a:pPr>
            <a:r>
              <a:rPr lang="en-US" sz="12000" b="1" dirty="0">
                <a:solidFill>
                  <a:srgbClr val="000000"/>
                </a:solidFill>
                <a:latin typeface="Britannic Bold" panose="020B0903060703020204" pitchFamily="34" charset="0"/>
              </a:rPr>
              <a:t>E se vós não emprestais senão áqueles  de quem esperais receber o mesmo favor, que recompensa tereis, uma vez que as pessoas de má vida se emprestam mutuamente para receber a mesma vantagem ? </a:t>
            </a:r>
          </a:p>
          <a:p>
            <a:pPr marL="0" indent="0" algn="just">
              <a:buNone/>
            </a:pPr>
            <a:endParaRPr lang="en-US" sz="12000" b="1" dirty="0">
              <a:solidFill>
                <a:srgbClr val="000000"/>
              </a:solidFill>
              <a:latin typeface="Britannic Bold" panose="020B0903060703020204" pitchFamily="34" charset="0"/>
            </a:endParaRPr>
          </a:p>
          <a:p>
            <a:pPr marL="0" indent="0">
              <a:buNone/>
            </a:pPr>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p:txBody>
      </p:sp>
      <p:sp>
        <p:nvSpPr>
          <p:cNvPr id="2" name="CaixaDeTexto 1">
            <a:extLst>
              <a:ext uri="{FF2B5EF4-FFF2-40B4-BE49-F238E27FC236}">
                <a16:creationId xmlns:a16="http://schemas.microsoft.com/office/drawing/2014/main" id="{9D351309-0800-4729-93D6-464EA972A668}"/>
              </a:ext>
            </a:extLst>
          </p:cNvPr>
          <p:cNvSpPr txBox="1"/>
          <p:nvPr/>
        </p:nvSpPr>
        <p:spPr>
          <a:xfrm>
            <a:off x="715435" y="437321"/>
            <a:ext cx="3617843" cy="477054"/>
          </a:xfrm>
          <a:prstGeom prst="rect">
            <a:avLst/>
          </a:prstGeom>
          <a:noFill/>
        </p:spPr>
        <p:txBody>
          <a:bodyPr wrap="square" rtlCol="0">
            <a:spAutoFit/>
          </a:bodyPr>
          <a:lstStyle/>
          <a:p>
            <a:r>
              <a:rPr lang="pt-BR" sz="2500" b="1" dirty="0">
                <a:solidFill>
                  <a:srgbClr val="FF0000"/>
                </a:solidFill>
              </a:rPr>
              <a:t>EVANGELHO S.E - CAP XII</a:t>
            </a:r>
          </a:p>
        </p:txBody>
      </p:sp>
    </p:spTree>
    <p:extLst>
      <p:ext uri="{BB962C8B-B14F-4D97-AF65-F5344CB8AC3E}">
        <p14:creationId xmlns:p14="http://schemas.microsoft.com/office/powerpoint/2010/main" val="1843065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https://miro.medium.com/max/1280/1*ueJO6CvRVb2ZZHIt2J0N3Q.png">
            <a:extLst>
              <a:ext uri="{FF2B5EF4-FFF2-40B4-BE49-F238E27FC236}">
                <a16:creationId xmlns:a16="http://schemas.microsoft.com/office/drawing/2014/main" id="{AAABD134-31A1-43A3-B12B-D6414EF077D8}"/>
              </a:ext>
            </a:extLst>
          </p:cNvPr>
          <p:cNvPicPr>
            <a:picLocks noChangeAspect="1" noChangeArrowheads="1"/>
          </p:cNvPicPr>
          <p:nvPr/>
        </p:nvPicPr>
        <p:blipFill rotWithShape="1">
          <a:blip r:embed="rId2">
            <a:alphaModFix amt="50000"/>
            <a:extLst>
              <a:ext uri="{28A0092B-C50C-407E-A947-70E740481C1C}">
                <a14:useLocalDpi xmlns:a14="http://schemas.microsoft.com/office/drawing/2010/main" val="0"/>
              </a:ext>
            </a:extLst>
          </a:blip>
          <a:srcRect r="3"/>
          <a:stretch/>
        </p:blipFill>
        <p:spPr bwMode="auto">
          <a:xfrm>
            <a:off x="2" y="1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F3668584-7183-4027-9F45-2AF4981A913D}"/>
              </a:ext>
            </a:extLst>
          </p:cNvPr>
          <p:cNvSpPr>
            <a:spLocks noGrp="1"/>
          </p:cNvSpPr>
          <p:nvPr>
            <p:ph type="title"/>
          </p:nvPr>
        </p:nvSpPr>
        <p:spPr>
          <a:xfrm>
            <a:off x="1130271" y="1193800"/>
            <a:ext cx="3193050" cy="4699000"/>
          </a:xfrm>
        </p:spPr>
        <p:txBody>
          <a:bodyPr anchor="ctr">
            <a:normAutofit/>
          </a:bodyPr>
          <a:lstStyle/>
          <a:p>
            <a:r>
              <a:rPr lang="pt-BR" sz="3000" b="1" dirty="0">
                <a:latin typeface="Cooper Black" panose="0208090404030B020404" pitchFamily="18" charset="0"/>
              </a:rPr>
              <a:t>A favela, tão presente hoje nas grandes cidades brasileiras, tem história antiga.</a:t>
            </a:r>
          </a:p>
        </p:txBody>
      </p:sp>
      <p:sp>
        <p:nvSpPr>
          <p:cNvPr id="2054" name="Content Placeholder 2053">
            <a:extLst>
              <a:ext uri="{FF2B5EF4-FFF2-40B4-BE49-F238E27FC236}">
                <a16:creationId xmlns:a16="http://schemas.microsoft.com/office/drawing/2014/main" id="{FDF8B567-FBCC-48AA-8469-F6C56189A37C}"/>
              </a:ext>
            </a:extLst>
          </p:cNvPr>
          <p:cNvSpPr>
            <a:spLocks noGrp="1"/>
          </p:cNvSpPr>
          <p:nvPr>
            <p:ph idx="1"/>
          </p:nvPr>
        </p:nvSpPr>
        <p:spPr>
          <a:xfrm>
            <a:off x="4976636" y="1193800"/>
            <a:ext cx="6085091" cy="4699000"/>
          </a:xfrm>
        </p:spPr>
        <p:txBody>
          <a:bodyPr anchor="ctr">
            <a:normAutofit/>
          </a:bodyPr>
          <a:lstStyle/>
          <a:p>
            <a:pPr>
              <a:buClr>
                <a:srgbClr val="A87F50"/>
              </a:buClr>
            </a:pPr>
            <a:r>
              <a:rPr lang="en-US" b="1" dirty="0">
                <a:latin typeface="Britannic Bold" panose="020B0903060703020204" pitchFamily="34" charset="0"/>
              </a:rPr>
              <a:t>Em 1897, um grupo de ex - combatentes que lutaram contra </a:t>
            </a:r>
            <a:r>
              <a:rPr lang="en-US" b="1" i="1" dirty="0">
                <a:solidFill>
                  <a:srgbClr val="FFFF00"/>
                </a:solidFill>
                <a:latin typeface="Britannic Bold" panose="020B0903060703020204" pitchFamily="34" charset="0"/>
              </a:rPr>
              <a:t>Antônio Conselheiro</a:t>
            </a:r>
            <a:r>
              <a:rPr lang="en-US" b="1" dirty="0">
                <a:solidFill>
                  <a:srgbClr val="FFFF00"/>
                </a:solidFill>
                <a:latin typeface="Britannic Bold" panose="020B0903060703020204" pitchFamily="34" charset="0"/>
              </a:rPr>
              <a:t> </a:t>
            </a:r>
            <a:r>
              <a:rPr lang="en-US" b="1" dirty="0">
                <a:latin typeface="Britannic Bold" panose="020B0903060703020204" pitchFamily="34" charset="0"/>
              </a:rPr>
              <a:t>e seus seguidores na Guerra de Canudos, na Bahia, instalou-se no atual morro da Providência, no Rio de Janeiro. </a:t>
            </a:r>
          </a:p>
        </p:txBody>
      </p:sp>
    </p:spTree>
    <p:extLst>
      <p:ext uri="{BB962C8B-B14F-4D97-AF65-F5344CB8AC3E}">
        <p14:creationId xmlns:p14="http://schemas.microsoft.com/office/powerpoint/2010/main" val="3729235357"/>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Content Placeholder 2053">
            <a:extLst>
              <a:ext uri="{FF2B5EF4-FFF2-40B4-BE49-F238E27FC236}">
                <a16:creationId xmlns:a16="http://schemas.microsoft.com/office/drawing/2014/main" id="{AD561753-AEBC-469C-86E4-E259FBDF6DF5}"/>
              </a:ext>
            </a:extLst>
          </p:cNvPr>
          <p:cNvSpPr>
            <a:spLocks noGrp="1"/>
          </p:cNvSpPr>
          <p:nvPr>
            <p:ph idx="1"/>
          </p:nvPr>
        </p:nvSpPr>
        <p:spPr>
          <a:xfrm>
            <a:off x="281173" y="102704"/>
            <a:ext cx="5936974" cy="6652591"/>
          </a:xfrm>
        </p:spPr>
        <p:txBody>
          <a:bodyPr anchor="t">
            <a:normAutofit fontScale="85000" lnSpcReduction="20000"/>
          </a:bodyPr>
          <a:lstStyle/>
          <a:p>
            <a:pPr marL="0" indent="0" algn="ctr">
              <a:buNone/>
            </a:pPr>
            <a:r>
              <a:rPr lang="en-US" sz="3200" b="1" dirty="0">
                <a:latin typeface="Britannic Bold" panose="020B0903060703020204" pitchFamily="34" charset="0"/>
              </a:rPr>
              <a:t>Prece – 75  </a:t>
            </a:r>
            <a:r>
              <a:rPr lang="en-US" sz="3200" b="1" dirty="0">
                <a:solidFill>
                  <a:srgbClr val="FF0000"/>
                </a:solidFill>
                <a:latin typeface="Britannic Bold" panose="020B0903060703020204" pitchFamily="34" charset="0"/>
              </a:rPr>
              <a:t>Pelos Espiritos Endurecidos</a:t>
            </a:r>
          </a:p>
          <a:p>
            <a:pPr marL="0" indent="0" algn="just">
              <a:buNone/>
            </a:pPr>
            <a:endParaRPr lang="en-US" sz="2500" b="1" dirty="0">
              <a:latin typeface="Britannic Bold" panose="020B0903060703020204" pitchFamily="34" charset="0"/>
            </a:endParaRPr>
          </a:p>
          <a:p>
            <a:pPr marL="0" indent="0" algn="just">
              <a:buNone/>
            </a:pPr>
            <a:r>
              <a:rPr lang="en-US" sz="3500" b="1" dirty="0">
                <a:latin typeface="Britannic Bold" panose="020B0903060703020204" pitchFamily="34" charset="0"/>
              </a:rPr>
              <a:t>Os maus Espirítos são aqueles que o arrependimento ainda não tocou; que se comprazem no mal, e nele não concebem nenhum remorso; que são insensiveís ás censuras, </a:t>
            </a:r>
            <a:r>
              <a:rPr lang="en-US" sz="3500" b="1" dirty="0">
                <a:solidFill>
                  <a:srgbClr val="FF0000"/>
                </a:solidFill>
                <a:latin typeface="Britannic Bold" panose="020B0903060703020204" pitchFamily="34" charset="0"/>
              </a:rPr>
              <a:t>repelem a prece </a:t>
            </a:r>
            <a:r>
              <a:rPr lang="en-US" sz="3500" b="1" dirty="0">
                <a:latin typeface="Britannic Bold" panose="020B0903060703020204" pitchFamily="34" charset="0"/>
              </a:rPr>
              <a:t>e, frequentemente, blasfemam contra o nome de Deus. São essas almas endurecidas que depois da morte, se vigam, nos homens, dos sofrimentos que </a:t>
            </a:r>
            <a:r>
              <a:rPr lang="en-US" sz="3500" b="1" dirty="0" err="1">
                <a:latin typeface="Britannic Bold" panose="020B0903060703020204" pitchFamily="34" charset="0"/>
              </a:rPr>
              <a:t>experimentam</a:t>
            </a:r>
            <a:r>
              <a:rPr lang="en-US" sz="3500" b="1" dirty="0">
                <a:latin typeface="Britannic Bold" panose="020B0903060703020204" pitchFamily="34" charset="0"/>
              </a:rPr>
              <a:t>, e </a:t>
            </a:r>
            <a:r>
              <a:rPr lang="en-US" sz="3500" b="1" dirty="0">
                <a:solidFill>
                  <a:srgbClr val="FF0000"/>
                </a:solidFill>
                <a:latin typeface="Britannic Bold" panose="020B0903060703020204" pitchFamily="34" charset="0"/>
              </a:rPr>
              <a:t>perseguem com seu ódio aqueles a quem odiara durante a vida, seja pela obsessão, seja por uma falsa influência qualquer. </a:t>
            </a:r>
            <a:r>
              <a:rPr lang="en-US" sz="3500" b="1" dirty="0">
                <a:latin typeface="Britannic Bold" panose="020B0903060703020204" pitchFamily="34" charset="0"/>
              </a:rPr>
              <a:t>(Cap X, Nº6 Cap. XII, 5 e 6)</a:t>
            </a:r>
          </a:p>
        </p:txBody>
      </p:sp>
      <p:pic>
        <p:nvPicPr>
          <p:cNvPr id="2050" name="Picture 2" descr="Imagem relacionada">
            <a:extLst>
              <a:ext uri="{FF2B5EF4-FFF2-40B4-BE49-F238E27FC236}">
                <a16:creationId xmlns:a16="http://schemas.microsoft.com/office/drawing/2014/main" id="{B7F2A981-F45F-434B-94DC-597C2996BB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139" r="14762" b="1"/>
          <a:stretch/>
        </p:blipFill>
        <p:spPr bwMode="auto">
          <a:xfrm>
            <a:off x="6361043" y="1"/>
            <a:ext cx="5830957" cy="6856412"/>
          </a:xfrm>
          <a:custGeom>
            <a:avLst/>
            <a:gdLst>
              <a:gd name="connsiteX0" fmla="*/ 13187 w 5620032"/>
              <a:gd name="connsiteY0" fmla="*/ 0 h 6856412"/>
              <a:gd name="connsiteX1" fmla="*/ 5620032 w 5620032"/>
              <a:gd name="connsiteY1" fmla="*/ 0 h 6856412"/>
              <a:gd name="connsiteX2" fmla="*/ 5620032 w 5620032"/>
              <a:gd name="connsiteY2" fmla="*/ 6856412 h 6856412"/>
              <a:gd name="connsiteX3" fmla="*/ 0 w 5620032"/>
              <a:gd name="connsiteY3" fmla="*/ 6856412 h 6856412"/>
              <a:gd name="connsiteX4" fmla="*/ 64318 w 5620032"/>
              <a:gd name="connsiteY4" fmla="*/ 6298274 h 6856412"/>
              <a:gd name="connsiteX5" fmla="*/ 97152 w 5620032"/>
              <a:gd name="connsiteY5" fmla="*/ 2276000 h 6856412"/>
              <a:gd name="connsiteX6" fmla="*/ 6154 w 5620032"/>
              <a:gd name="connsiteY6" fmla="*/ 541737 h 6856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4050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7AFAC6-8151-4B44-9325-E36381E1E939}"/>
              </a:ext>
            </a:extLst>
          </p:cNvPr>
          <p:cNvSpPr>
            <a:spLocks noGrp="1"/>
          </p:cNvSpPr>
          <p:nvPr>
            <p:ph type="title"/>
          </p:nvPr>
        </p:nvSpPr>
        <p:spPr>
          <a:xfrm>
            <a:off x="5340627" y="940905"/>
            <a:ext cx="6983876" cy="2756452"/>
          </a:xfrm>
        </p:spPr>
        <p:txBody>
          <a:bodyPr vert="horz" lIns="91440" tIns="45720" rIns="91440" bIns="45720" rtlCol="0" anchor="b">
            <a:noAutofit/>
          </a:bodyPr>
          <a:lstStyle/>
          <a:p>
            <a:pPr algn="ctr"/>
            <a:r>
              <a:rPr lang="en-US" sz="5000" b="1" dirty="0">
                <a:solidFill>
                  <a:srgbClr val="FFFF00"/>
                </a:solidFill>
                <a:latin typeface="Britannic Bold" panose="020B0903060703020204" pitchFamily="34" charset="0"/>
              </a:rPr>
              <a:t>José Grosso</a:t>
            </a:r>
            <a:br>
              <a:rPr lang="en-US" sz="5000" b="1" dirty="0">
                <a:solidFill>
                  <a:srgbClr val="FFFF00"/>
                </a:solidFill>
                <a:latin typeface="Britannic Bold" panose="020B0903060703020204" pitchFamily="34" charset="0"/>
              </a:rPr>
            </a:br>
            <a:br>
              <a:rPr lang="en-US" sz="5000" b="1" dirty="0">
                <a:solidFill>
                  <a:srgbClr val="FFFF00"/>
                </a:solidFill>
                <a:latin typeface="Britannic Bold" panose="020B0903060703020204" pitchFamily="34" charset="0"/>
              </a:rPr>
            </a:br>
            <a:r>
              <a:rPr lang="en-US" sz="5000" b="1" dirty="0">
                <a:solidFill>
                  <a:srgbClr val="FFFF00"/>
                </a:solidFill>
                <a:latin typeface="Britannic Bold" panose="020B0903060703020204" pitchFamily="34" charset="0"/>
              </a:rPr>
              <a:t> “Cangaceiro do Bem”</a:t>
            </a:r>
          </a:p>
        </p:txBody>
      </p:sp>
      <p:pic>
        <p:nvPicPr>
          <p:cNvPr id="3076" name="Picture 4" descr="Imagem relacionada">
            <a:extLst>
              <a:ext uri="{FF2B5EF4-FFF2-40B4-BE49-F238E27FC236}">
                <a16:creationId xmlns:a16="http://schemas.microsoft.com/office/drawing/2014/main" id="{BE7B3646-856F-4090-9061-E49E6A9A772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5976"/>
          <a:stretch/>
        </p:blipFill>
        <p:spPr bwMode="auto">
          <a:xfrm>
            <a:off x="20" y="10"/>
            <a:ext cx="6024134" cy="685799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46449B31-2B02-4E71-93B9-344E14C784DE}"/>
              </a:ext>
            </a:extLst>
          </p:cNvPr>
          <p:cNvSpPr txBox="1"/>
          <p:nvPr/>
        </p:nvSpPr>
        <p:spPr>
          <a:xfrm rot="10800000" flipV="1">
            <a:off x="6221887" y="5917095"/>
            <a:ext cx="5221356" cy="461665"/>
          </a:xfrm>
          <a:prstGeom prst="rect">
            <a:avLst/>
          </a:prstGeom>
          <a:noFill/>
        </p:spPr>
        <p:txBody>
          <a:bodyPr wrap="square" rtlCol="0">
            <a:spAutoFit/>
          </a:bodyPr>
          <a:lstStyle/>
          <a:p>
            <a:r>
              <a:rPr lang="pt-BR" sz="2400" b="1" dirty="0">
                <a:latin typeface="Britannic Bold" panose="020B0903060703020204" pitchFamily="34" charset="0"/>
              </a:rPr>
              <a:t>Fraternidade Espirita Irmão Glacus</a:t>
            </a:r>
          </a:p>
        </p:txBody>
      </p:sp>
    </p:spTree>
    <p:extLst>
      <p:ext uri="{BB962C8B-B14F-4D97-AF65-F5344CB8AC3E}">
        <p14:creationId xmlns:p14="http://schemas.microsoft.com/office/powerpoint/2010/main" val="494271766"/>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83910773-8614-4AE1-9C8D-6FD31243B13C}"/>
              </a:ext>
            </a:extLst>
          </p:cNvPr>
          <p:cNvPicPr>
            <a:picLocks noChangeAspect="1"/>
          </p:cNvPicPr>
          <p:nvPr/>
        </p:nvPicPr>
        <p:blipFill rotWithShape="1">
          <a:blip r:embed="rId2">
            <a:extLst>
              <a:ext uri="{28A0092B-C50C-407E-A947-70E740481C1C}">
                <a14:useLocalDpi xmlns:a14="http://schemas.microsoft.com/office/drawing/2010/main" val="0"/>
              </a:ext>
            </a:extLst>
          </a:blip>
          <a:srcRect l="3352" r="-2" b="-2"/>
          <a:stretch/>
        </p:blipFill>
        <p:spPr>
          <a:xfrm>
            <a:off x="0" y="1043949"/>
            <a:ext cx="6958818" cy="4770102"/>
          </a:xfrm>
          <a:prstGeom prst="rect">
            <a:avLst/>
          </a:prstGeom>
        </p:spPr>
      </p:pic>
      <p:sp>
        <p:nvSpPr>
          <p:cNvPr id="18" name="Content Placeholder 8">
            <a:extLst>
              <a:ext uri="{FF2B5EF4-FFF2-40B4-BE49-F238E27FC236}">
                <a16:creationId xmlns:a16="http://schemas.microsoft.com/office/drawing/2014/main" id="{ED169D6E-9869-43F3-8B77-639A7427E360}"/>
              </a:ext>
            </a:extLst>
          </p:cNvPr>
          <p:cNvSpPr>
            <a:spLocks noGrp="1"/>
          </p:cNvSpPr>
          <p:nvPr>
            <p:ph idx="1"/>
          </p:nvPr>
        </p:nvSpPr>
        <p:spPr>
          <a:xfrm>
            <a:off x="7183902" y="681037"/>
            <a:ext cx="5008098" cy="5965948"/>
          </a:xfrm>
        </p:spPr>
        <p:txBody>
          <a:bodyPr>
            <a:normAutofit/>
          </a:bodyPr>
          <a:lstStyle/>
          <a:p>
            <a:pPr marL="0" indent="0">
              <a:buNone/>
            </a:pPr>
            <a:r>
              <a:rPr lang="en-US" sz="3000" b="1" dirty="0">
                <a:latin typeface="Britannic Bold" panose="020B0903060703020204" pitchFamily="34" charset="0"/>
              </a:rPr>
              <a:t>Entre as suas supostas diversas encarnações teria vivido na Germânia como Johames, quando teve muito poder e autoridade, era místico, rigido e disciplinado. Desencarnou por volta do ano 751. Reencarnou na Holanda e como Adido Diplomático conviveu com a classe alta holandesa e com a corte de Francisco I,  rei da França. </a:t>
            </a:r>
          </a:p>
        </p:txBody>
      </p:sp>
    </p:spTree>
    <p:extLst>
      <p:ext uri="{BB962C8B-B14F-4D97-AF65-F5344CB8AC3E}">
        <p14:creationId xmlns:p14="http://schemas.microsoft.com/office/powerpoint/2010/main" val="4161751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E2C9829-B6B1-4F87-8500-30406EB27554}"/>
              </a:ext>
            </a:extLst>
          </p:cNvPr>
          <p:cNvSpPr>
            <a:spLocks noGrp="1"/>
          </p:cNvSpPr>
          <p:nvPr>
            <p:ph idx="1"/>
          </p:nvPr>
        </p:nvSpPr>
        <p:spPr>
          <a:xfrm>
            <a:off x="941719" y="365760"/>
            <a:ext cx="10602351" cy="6386732"/>
          </a:xfrm>
        </p:spPr>
        <p:txBody>
          <a:bodyPr>
            <a:normAutofit/>
          </a:bodyPr>
          <a:lstStyle/>
          <a:p>
            <a:pPr marL="0" indent="0" algn="just">
              <a:buNone/>
            </a:pPr>
            <a:r>
              <a:rPr lang="pt-BR" sz="3500" b="1" dirty="0">
                <a:solidFill>
                  <a:schemeClr val="tx1"/>
                </a:solidFill>
                <a:latin typeface="Britannic Bold" panose="020B0903060703020204" pitchFamily="34" charset="0"/>
              </a:rPr>
              <a:t>No ano de 1896 em território brasileiro, nos recantos do Ceará, em pequeno lugarejo próximo a Crato, nasceu como </a:t>
            </a:r>
            <a:r>
              <a:rPr lang="pt-BR" sz="3500" b="1" dirty="0">
                <a:solidFill>
                  <a:srgbClr val="FF0000"/>
                </a:solidFill>
                <a:latin typeface="Britannic Bold" panose="020B0903060703020204" pitchFamily="34" charset="0"/>
              </a:rPr>
              <a:t>José da Silva</a:t>
            </a:r>
            <a:r>
              <a:rPr lang="pt-BR" sz="3500" b="1" dirty="0">
                <a:solidFill>
                  <a:schemeClr val="tx1"/>
                </a:solidFill>
                <a:latin typeface="Britannic Bold" panose="020B0903060703020204" pitchFamily="34" charset="0"/>
              </a:rPr>
              <a:t>, tendo como pais Gerônimo e Francisca, pais de outros 8  filhos. No princípio da década de 1930 os rumores invadiram toda a vastidão do Sofrido Nordeste. Miséria, seca, sofrimentos, falta de tudo nessa época, alguns homens se apropriaram dos bens dos ricos para distribuí-los aos pobres; isso empolgou muito o coração de José da Silva que em seu íntimo sonhava, com uma terra de paz, sem fome e com justiça amparando também os pobres e fracos. </a:t>
            </a:r>
          </a:p>
        </p:txBody>
      </p:sp>
    </p:spTree>
    <p:extLst>
      <p:ext uri="{BB962C8B-B14F-4D97-AF65-F5344CB8AC3E}">
        <p14:creationId xmlns:p14="http://schemas.microsoft.com/office/powerpoint/2010/main" val="7821516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C5E0E332-19FC-4A9B-9FEA-5282C4D8ADF8}"/>
              </a:ext>
            </a:extLst>
          </p:cNvPr>
          <p:cNvSpPr>
            <a:spLocks noGrp="1"/>
          </p:cNvSpPr>
          <p:nvPr>
            <p:ph idx="1"/>
          </p:nvPr>
        </p:nvSpPr>
        <p:spPr>
          <a:xfrm>
            <a:off x="313363" y="648949"/>
            <a:ext cx="5487005" cy="5289452"/>
          </a:xfrm>
        </p:spPr>
        <p:txBody>
          <a:bodyPr>
            <a:noAutofit/>
          </a:bodyPr>
          <a:lstStyle/>
          <a:p>
            <a:pPr marL="0" indent="0">
              <a:buNone/>
            </a:pPr>
            <a:r>
              <a:rPr lang="en-US" sz="3000" b="1" dirty="0">
                <a:solidFill>
                  <a:schemeClr val="tx1"/>
                </a:solidFill>
                <a:latin typeface="Britannic Bold" panose="020B0903060703020204" pitchFamily="34" charset="0"/>
              </a:rPr>
              <a:t>Essa turba de homens tinha como chefe Lampião. Animado por esses anseios, se integra ao grupo, por ocasião de </a:t>
            </a:r>
            <a:r>
              <a:rPr lang="en-US" sz="3000" b="1" dirty="0" err="1">
                <a:solidFill>
                  <a:schemeClr val="tx1"/>
                </a:solidFill>
                <a:latin typeface="Britannic Bold" panose="020B0903060703020204" pitchFamily="34" charset="0"/>
              </a:rPr>
              <a:t>sua</a:t>
            </a:r>
            <a:r>
              <a:rPr lang="en-US" sz="3000" b="1" dirty="0">
                <a:solidFill>
                  <a:schemeClr val="tx1"/>
                </a:solidFill>
                <a:latin typeface="Britannic Bold" panose="020B0903060703020204" pitchFamily="34" charset="0"/>
              </a:rPr>
              <a:t> </a:t>
            </a:r>
            <a:r>
              <a:rPr lang="en-US" sz="3000" b="1" dirty="0" err="1">
                <a:solidFill>
                  <a:schemeClr val="tx1"/>
                </a:solidFill>
                <a:latin typeface="Britannic Bold" panose="020B0903060703020204" pitchFamily="34" charset="0"/>
              </a:rPr>
              <a:t>passagem</a:t>
            </a:r>
            <a:r>
              <a:rPr lang="en-US" sz="3000" b="1" dirty="0">
                <a:solidFill>
                  <a:schemeClr val="tx1"/>
                </a:solidFill>
                <a:latin typeface="Britannic Bold" panose="020B0903060703020204" pitchFamily="34" charset="0"/>
              </a:rPr>
              <a:t> pela região de Orós. (hoje município do estado do Ceará). Mas com a convivência com o bando, “José Grosso“, percebeu que eles extrapolavam nas suas aspirações. </a:t>
            </a:r>
          </a:p>
        </p:txBody>
      </p:sp>
      <p:pic>
        <p:nvPicPr>
          <p:cNvPr id="5" name="Espaço Reservado para Conteúdo 4">
            <a:extLst>
              <a:ext uri="{FF2B5EF4-FFF2-40B4-BE49-F238E27FC236}">
                <a16:creationId xmlns:a16="http://schemas.microsoft.com/office/drawing/2014/main" id="{B308507E-0B0F-41ED-9BCA-E3B8DAB3C290}"/>
              </a:ext>
            </a:extLst>
          </p:cNvPr>
          <p:cNvPicPr>
            <a:picLocks noChangeAspect="1"/>
          </p:cNvPicPr>
          <p:nvPr/>
        </p:nvPicPr>
        <p:blipFill rotWithShape="1">
          <a:blip r:embed="rId2">
            <a:extLst>
              <a:ext uri="{28A0092B-C50C-407E-A947-70E740481C1C}">
                <a14:useLocalDpi xmlns:a14="http://schemas.microsoft.com/office/drawing/2010/main" val="0"/>
              </a:ext>
            </a:extLst>
          </a:blip>
          <a:srcRect l="4987" r="2116"/>
          <a:stretch/>
        </p:blipFill>
        <p:spPr>
          <a:xfrm>
            <a:off x="6091916" y="10"/>
            <a:ext cx="6100084" cy="6857990"/>
          </a:xfrm>
          <a:prstGeom prst="rect">
            <a:avLst/>
          </a:prstGeom>
        </p:spPr>
      </p:pic>
    </p:spTree>
    <p:extLst>
      <p:ext uri="{BB962C8B-B14F-4D97-AF65-F5344CB8AC3E}">
        <p14:creationId xmlns:p14="http://schemas.microsoft.com/office/powerpoint/2010/main" val="3247455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FE46427-D40E-4D3B-B937-DD736014D931}"/>
              </a:ext>
            </a:extLst>
          </p:cNvPr>
          <p:cNvSpPr>
            <a:spLocks noGrp="1"/>
          </p:cNvSpPr>
          <p:nvPr>
            <p:ph idx="1"/>
          </p:nvPr>
        </p:nvSpPr>
        <p:spPr>
          <a:xfrm>
            <a:off x="914401" y="573155"/>
            <a:ext cx="9874595" cy="6109253"/>
          </a:xfrm>
        </p:spPr>
        <p:txBody>
          <a:bodyPr>
            <a:noAutofit/>
          </a:bodyPr>
          <a:lstStyle/>
          <a:p>
            <a:pPr algn="just"/>
            <a:r>
              <a:rPr lang="en-US" sz="3500" b="1" dirty="0" err="1">
                <a:solidFill>
                  <a:schemeClr val="tx1"/>
                </a:solidFill>
                <a:latin typeface="Britannic Bold" panose="020B0903060703020204" pitchFamily="34" charset="0"/>
              </a:rPr>
              <a:t>Em</a:t>
            </a:r>
            <a:r>
              <a:rPr lang="en-US" sz="3500" b="1" dirty="0">
                <a:solidFill>
                  <a:schemeClr val="tx1"/>
                </a:solidFill>
                <a:latin typeface="Britannic Bold" panose="020B0903060703020204" pitchFamily="34" charset="0"/>
              </a:rPr>
              <a:t> </a:t>
            </a:r>
            <a:r>
              <a:rPr lang="en-US" sz="3500" b="1" dirty="0" err="1">
                <a:solidFill>
                  <a:schemeClr val="tx1"/>
                </a:solidFill>
                <a:latin typeface="Britannic Bold" panose="020B0903060703020204" pitchFamily="34" charset="0"/>
              </a:rPr>
              <a:t>desacordo</a:t>
            </a:r>
            <a:r>
              <a:rPr lang="en-US" sz="3500" b="1" dirty="0">
                <a:solidFill>
                  <a:schemeClr val="tx1"/>
                </a:solidFill>
                <a:latin typeface="Britannic Bold" panose="020B0903060703020204" pitchFamily="34" charset="0"/>
              </a:rPr>
              <a:t> com as atitudes  do grupo, mudou seu comportamento, apesar de não delatar seus companheiros de bando as autoridades policiais, passou a alertar as cidades que seriam invadidas para que as pessoas ( especialmente mulheres e crianças ) não fossem violentadas e assassinadas. Esse comportamento levou Lampião a perfurar-lhe os olhos com uma faca, vingando-se da traição sofrida.</a:t>
            </a:r>
            <a:endParaRPr lang="pt-BR" sz="3500" dirty="0"/>
          </a:p>
        </p:txBody>
      </p:sp>
    </p:spTree>
    <p:extLst>
      <p:ext uri="{BB962C8B-B14F-4D97-AF65-F5344CB8AC3E}">
        <p14:creationId xmlns:p14="http://schemas.microsoft.com/office/powerpoint/2010/main" val="2629486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ECA430FF-9780-4F1F-A5C7-79D677D9BB04}"/>
              </a:ext>
            </a:extLst>
          </p:cNvPr>
          <p:cNvSpPr>
            <a:spLocks noGrp="1"/>
          </p:cNvSpPr>
          <p:nvPr>
            <p:ph idx="1"/>
          </p:nvPr>
        </p:nvSpPr>
        <p:spPr>
          <a:xfrm>
            <a:off x="1285461" y="364435"/>
            <a:ext cx="10349948" cy="6493565"/>
          </a:xfrm>
        </p:spPr>
        <p:txBody>
          <a:bodyPr>
            <a:noAutofit/>
          </a:bodyPr>
          <a:lstStyle/>
          <a:p>
            <a:r>
              <a:rPr lang="pt-BR" sz="3000" b="1" dirty="0">
                <a:solidFill>
                  <a:schemeClr val="tx1"/>
                </a:solidFill>
                <a:latin typeface="Britannic Bold" panose="020B0903060703020204" pitchFamily="34" charset="0"/>
              </a:rPr>
              <a:t>José Grosso, perdido na mata com infecção generalizada desencarnou em 1936 aos 40 anos de idade, sem ter notícia alguma de sete dos seus irmãos. Conhecia apenas o paradeiro de um único irmão, que hoje conhecemos como Palminha ( também mentor espiritual da Fraternidade) e que na época vivia o mesmo tipo de vida, mas pertencendo a outro grupo.</a:t>
            </a:r>
          </a:p>
          <a:p>
            <a:pPr marL="0" indent="0">
              <a:buNone/>
            </a:pPr>
            <a:endParaRPr lang="pt-BR" sz="3000" b="1" dirty="0">
              <a:solidFill>
                <a:schemeClr val="tx1"/>
              </a:solidFill>
              <a:latin typeface="Britannic Bold" panose="020B0903060703020204" pitchFamily="34" charset="0"/>
            </a:endParaRPr>
          </a:p>
          <a:p>
            <a:r>
              <a:rPr lang="pt-BR" sz="3000" b="1" dirty="0">
                <a:solidFill>
                  <a:schemeClr val="tx1"/>
                </a:solidFill>
                <a:latin typeface="Britannic Bold" panose="020B0903060703020204" pitchFamily="34" charset="0"/>
              </a:rPr>
              <a:t>Afirma-se que após o seu desencarne esteve algum tempo vagando em cegueira no plano Espiritual, sendo amparado pelo Espiríto Nina Arueira. Ficou por longos anos sob a orientação do Espirito Sheilla e de Joseph Gleber, que tiveram vínculos com ele na Germânia, e também sob a orientação do Espírito Glacus.</a:t>
            </a:r>
          </a:p>
          <a:p>
            <a:pPr marL="0" indent="0">
              <a:buNone/>
            </a:pPr>
            <a:endParaRPr lang="pt-BR" sz="2800" b="1" dirty="0">
              <a:latin typeface="Britannic Bold" panose="020B0903060703020204" pitchFamily="34" charset="0"/>
            </a:endParaRPr>
          </a:p>
        </p:txBody>
      </p:sp>
    </p:spTree>
    <p:extLst>
      <p:ext uri="{BB962C8B-B14F-4D97-AF65-F5344CB8AC3E}">
        <p14:creationId xmlns:p14="http://schemas.microsoft.com/office/powerpoint/2010/main" val="2662786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CDD87F-78E8-46BA-8977-249E5A4B1F04}"/>
              </a:ext>
            </a:extLst>
          </p:cNvPr>
          <p:cNvSpPr>
            <a:spLocks noGrp="1"/>
          </p:cNvSpPr>
          <p:nvPr>
            <p:ph type="title"/>
          </p:nvPr>
        </p:nvSpPr>
        <p:spPr>
          <a:xfrm>
            <a:off x="1249018" y="1749287"/>
            <a:ext cx="10515600" cy="2538828"/>
          </a:xfrm>
        </p:spPr>
        <p:txBody>
          <a:bodyPr>
            <a:normAutofit fontScale="90000"/>
          </a:bodyPr>
          <a:lstStyle/>
          <a:p>
            <a:r>
              <a:rPr lang="pt-BR" dirty="0">
                <a:latin typeface="Britannic Bold" panose="020B0903060703020204" pitchFamily="34" charset="0"/>
              </a:rPr>
              <a:t>Desde então o Espírito José Grosso, o            “ CANGASSEIRO DO BEM “, vem cooperando em reuniões de efeitos fisícos e também junto a vários movimentos espíritas.</a:t>
            </a:r>
            <a:br>
              <a:rPr lang="pt-BR" dirty="0">
                <a:latin typeface="Britannic Bold" panose="020B0903060703020204" pitchFamily="34" charset="0"/>
              </a:rPr>
            </a:br>
            <a:endParaRPr lang="pt-BR" dirty="0"/>
          </a:p>
        </p:txBody>
      </p:sp>
    </p:spTree>
    <p:extLst>
      <p:ext uri="{BB962C8B-B14F-4D97-AF65-F5344CB8AC3E}">
        <p14:creationId xmlns:p14="http://schemas.microsoft.com/office/powerpoint/2010/main" val="11460755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F9A094-FD35-4CB4-98A8-0D758C813511}"/>
              </a:ext>
            </a:extLst>
          </p:cNvPr>
          <p:cNvSpPr>
            <a:spLocks noGrp="1"/>
          </p:cNvSpPr>
          <p:nvPr>
            <p:ph type="title"/>
          </p:nvPr>
        </p:nvSpPr>
        <p:spPr/>
        <p:txBody>
          <a:bodyPr/>
          <a:lstStyle/>
          <a:p>
            <a:pPr algn="ctr"/>
            <a:r>
              <a:rPr lang="pt-BR" dirty="0"/>
              <a:t> </a:t>
            </a:r>
            <a:r>
              <a:rPr lang="pt-BR" sz="4000" i="1" dirty="0">
                <a:solidFill>
                  <a:srgbClr val="FF0000"/>
                </a:solidFill>
                <a:latin typeface="Arial" panose="020B0604020202020204" pitchFamily="34" charset="0"/>
                <a:cs typeface="Arial" panose="020B0604020202020204" pitchFamily="34" charset="0"/>
              </a:rPr>
              <a:t>Poema da Dor e Gratidão</a:t>
            </a:r>
          </a:p>
        </p:txBody>
      </p:sp>
      <p:sp>
        <p:nvSpPr>
          <p:cNvPr id="3" name="Espaço Reservado para Conteúdo 2">
            <a:extLst>
              <a:ext uri="{FF2B5EF4-FFF2-40B4-BE49-F238E27FC236}">
                <a16:creationId xmlns:a16="http://schemas.microsoft.com/office/drawing/2014/main" id="{D522E853-08E2-4B96-A33C-EE9D0DE94E04}"/>
              </a:ext>
            </a:extLst>
          </p:cNvPr>
          <p:cNvSpPr>
            <a:spLocks noGrp="1"/>
          </p:cNvSpPr>
          <p:nvPr>
            <p:ph idx="1"/>
          </p:nvPr>
        </p:nvSpPr>
        <p:spPr>
          <a:xfrm>
            <a:off x="838200" y="1563757"/>
            <a:ext cx="10515600" cy="4929118"/>
          </a:xfrm>
        </p:spPr>
        <p:txBody>
          <a:bodyPr>
            <a:normAutofit fontScale="77500" lnSpcReduction="20000"/>
          </a:bodyPr>
          <a:lstStyle/>
          <a:p>
            <a:r>
              <a:rPr lang="pt-BR" dirty="0">
                <a:latin typeface="Arial Black" panose="020B0A04020102020204" pitchFamily="34" charset="0"/>
              </a:rPr>
              <a:t>Obrigado Senhor por ouvir ruídos e zumbidos, quantos irmãos desejam ter ouvidos.</a:t>
            </a:r>
          </a:p>
          <a:p>
            <a:pPr marL="0" indent="0">
              <a:buNone/>
            </a:pPr>
            <a:r>
              <a:rPr lang="pt-BR" dirty="0">
                <a:latin typeface="Arial Black" panose="020B0A04020102020204" pitchFamily="34" charset="0"/>
              </a:rPr>
              <a:t> </a:t>
            </a:r>
          </a:p>
          <a:p>
            <a:r>
              <a:rPr lang="pt-BR" dirty="0">
                <a:latin typeface="Arial Black" panose="020B0A04020102020204" pitchFamily="34" charset="0"/>
              </a:rPr>
              <a:t>Obrigado Senhor por ouvir vozes sofredoras revelando suas dores e equívocos.</a:t>
            </a:r>
          </a:p>
          <a:p>
            <a:pPr marL="0" indent="0">
              <a:buNone/>
            </a:pPr>
            <a:r>
              <a:rPr lang="pt-BR" dirty="0">
                <a:latin typeface="Arial Black" panose="020B0A04020102020204" pitchFamily="34" charset="0"/>
              </a:rPr>
              <a:t> </a:t>
            </a:r>
          </a:p>
          <a:p>
            <a:r>
              <a:rPr lang="pt-BR" dirty="0">
                <a:latin typeface="Arial Black" panose="020B0A04020102020204" pitchFamily="34" charset="0"/>
              </a:rPr>
              <a:t>Obrigado Senhor por descobrir que minha cabeça dói muitas vezes, é porque frequentemente tem a presença de um irmão, em lágrimas de ódio, suplicando um pedaço de pão, uma simples oração.</a:t>
            </a:r>
          </a:p>
          <a:p>
            <a:pPr marL="0" indent="0">
              <a:buNone/>
            </a:pPr>
            <a:r>
              <a:rPr lang="pt-BR" dirty="0">
                <a:latin typeface="Arial Black" panose="020B0A04020102020204" pitchFamily="34" charset="0"/>
              </a:rPr>
              <a:t> </a:t>
            </a:r>
          </a:p>
          <a:p>
            <a:r>
              <a:rPr lang="pt-BR" dirty="0">
                <a:latin typeface="Arial Black" panose="020B0A04020102020204" pitchFamily="34" charset="0"/>
              </a:rPr>
              <a:t>Obrigado Senhor por descobrir que em muitos dos meus transtornos e </a:t>
            </a:r>
            <a:r>
              <a:rPr lang="pt-BR" dirty="0" err="1">
                <a:latin typeface="Arial Black" panose="020B0A04020102020204" pitchFamily="34" charset="0"/>
              </a:rPr>
              <a:t>Tics</a:t>
            </a:r>
            <a:r>
              <a:rPr lang="pt-BR" dirty="0">
                <a:latin typeface="Arial Black" panose="020B0A04020102020204" pitchFamily="34" charset="0"/>
              </a:rPr>
              <a:t> existe por trás um insistente irmão, imprimindo a Culpa e desconforto na minha mente, desejando harmonização.</a:t>
            </a:r>
          </a:p>
          <a:p>
            <a:pPr marL="0" indent="0">
              <a:buNone/>
            </a:pPr>
            <a:r>
              <a:rPr lang="pt-BR" dirty="0">
                <a:latin typeface="Arial Black" panose="020B0A04020102020204" pitchFamily="34" charset="0"/>
              </a:rPr>
              <a:t> </a:t>
            </a:r>
          </a:p>
          <a:p>
            <a:endParaRPr lang="pt-BR" dirty="0"/>
          </a:p>
        </p:txBody>
      </p:sp>
    </p:spTree>
    <p:extLst>
      <p:ext uri="{BB962C8B-B14F-4D97-AF65-F5344CB8AC3E}">
        <p14:creationId xmlns:p14="http://schemas.microsoft.com/office/powerpoint/2010/main" val="718326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FB2D39-D067-40F3-8CE1-2B539DA76B58}"/>
              </a:ext>
            </a:extLst>
          </p:cNvPr>
          <p:cNvSpPr>
            <a:spLocks noGrp="1"/>
          </p:cNvSpPr>
          <p:nvPr>
            <p:ph type="title"/>
          </p:nvPr>
        </p:nvSpPr>
        <p:spPr>
          <a:xfrm>
            <a:off x="1020416" y="212035"/>
            <a:ext cx="10333383" cy="1113528"/>
          </a:xfrm>
        </p:spPr>
        <p:txBody>
          <a:bodyPr/>
          <a:lstStyle/>
          <a:p>
            <a:pPr algn="ctr"/>
            <a:r>
              <a:rPr lang="pt-BR" i="1" dirty="0">
                <a:solidFill>
                  <a:srgbClr val="FF0000"/>
                </a:solidFill>
                <a:latin typeface="Arial" panose="020B0604020202020204" pitchFamily="34" charset="0"/>
                <a:cs typeface="Arial" panose="020B0604020202020204" pitchFamily="34" charset="0"/>
              </a:rPr>
              <a:t>Poema da Dor e Gratidão</a:t>
            </a:r>
            <a:endParaRPr lang="pt-BR" dirty="0"/>
          </a:p>
        </p:txBody>
      </p:sp>
      <p:sp>
        <p:nvSpPr>
          <p:cNvPr id="3" name="Espaço Reservado para Conteúdo 2">
            <a:extLst>
              <a:ext uri="{FF2B5EF4-FFF2-40B4-BE49-F238E27FC236}">
                <a16:creationId xmlns:a16="http://schemas.microsoft.com/office/drawing/2014/main" id="{F0688B94-D431-49CB-9FDC-6A0B1BD2DA34}"/>
              </a:ext>
            </a:extLst>
          </p:cNvPr>
          <p:cNvSpPr>
            <a:spLocks noGrp="1"/>
          </p:cNvSpPr>
          <p:nvPr>
            <p:ph idx="1"/>
          </p:nvPr>
        </p:nvSpPr>
        <p:spPr>
          <a:xfrm>
            <a:off x="838200" y="1417982"/>
            <a:ext cx="10515600" cy="5340627"/>
          </a:xfrm>
        </p:spPr>
        <p:txBody>
          <a:bodyPr>
            <a:normAutofit/>
          </a:bodyPr>
          <a:lstStyle/>
          <a:p>
            <a:endParaRPr lang="pt-BR" sz="2200" b="1" dirty="0">
              <a:latin typeface="Arial Black" panose="020B0A04020102020204" pitchFamily="34" charset="0"/>
            </a:endParaRPr>
          </a:p>
          <a:p>
            <a:r>
              <a:rPr lang="pt-BR" sz="2200" b="1" dirty="0">
                <a:latin typeface="Arial Black" panose="020B0A04020102020204" pitchFamily="34" charset="0"/>
              </a:rPr>
              <a:t>Obrigado Senhor por ter uma mãe tão caluniada, que me recebe nos braços pra eu expiar as minhas faltas.</a:t>
            </a:r>
          </a:p>
          <a:p>
            <a:pPr marL="0" indent="0">
              <a:buNone/>
            </a:pPr>
            <a:r>
              <a:rPr lang="pt-BR" sz="2200" b="1" dirty="0">
                <a:latin typeface="Arial Black" panose="020B0A04020102020204" pitchFamily="34" charset="0"/>
              </a:rPr>
              <a:t> </a:t>
            </a:r>
          </a:p>
          <a:p>
            <a:r>
              <a:rPr lang="pt-BR" sz="2200" b="1" dirty="0">
                <a:latin typeface="Arial Black" panose="020B0A04020102020204" pitchFamily="34" charset="0"/>
              </a:rPr>
              <a:t>Obrigado Senhor por descobrir o sofrimento de um espírito brincalhão, a dor dele é maior e oportunidade pra mim na Vida de exercitar o sentimento de perdão e auto perdão.</a:t>
            </a:r>
          </a:p>
          <a:p>
            <a:pPr marL="0" indent="0">
              <a:buNone/>
            </a:pPr>
            <a:r>
              <a:rPr lang="pt-BR" sz="2200" b="1" dirty="0">
                <a:latin typeface="Arial Black" panose="020B0A04020102020204" pitchFamily="34" charset="0"/>
              </a:rPr>
              <a:t> </a:t>
            </a:r>
          </a:p>
          <a:p>
            <a:r>
              <a:rPr lang="pt-BR" sz="2200" b="1" dirty="0">
                <a:latin typeface="Arial Black" panose="020B0A04020102020204" pitchFamily="34" charset="0"/>
              </a:rPr>
              <a:t>Obrigado Senhor por aprender que o amor nasce na ignorância.</a:t>
            </a:r>
          </a:p>
          <a:p>
            <a:pPr marL="0" indent="0">
              <a:buNone/>
            </a:pPr>
            <a:r>
              <a:rPr lang="pt-BR" sz="2200" b="1" dirty="0">
                <a:latin typeface="Arial Black" panose="020B0A04020102020204" pitchFamily="34" charset="0"/>
              </a:rPr>
              <a:t> </a:t>
            </a:r>
          </a:p>
          <a:p>
            <a:r>
              <a:rPr lang="pt-BR" sz="2200" b="1" dirty="0">
                <a:latin typeface="Arial Black" panose="020B0A04020102020204" pitchFamily="34" charset="0"/>
              </a:rPr>
              <a:t>Obrigado Senhor por ter os olhos fechados quando ardem como brasas e minhas lagrimas surgem quentes e ácidas. Sinto a presença de um irmão, desejando ver o que tem no meu coração.</a:t>
            </a:r>
          </a:p>
        </p:txBody>
      </p:sp>
    </p:spTree>
    <p:extLst>
      <p:ext uri="{BB962C8B-B14F-4D97-AF65-F5344CB8AC3E}">
        <p14:creationId xmlns:p14="http://schemas.microsoft.com/office/powerpoint/2010/main" val="2912935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0BC9EFE1-D8CB-4668-9980-DB108327A7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6271569"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CBAE1BD-B8E4-4029-8AA2-C77E4FED98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441604FB-4A06-4980-9686-47EF4A20D154}"/>
              </a:ext>
            </a:extLst>
          </p:cNvPr>
          <p:cNvSpPr>
            <a:spLocks noGrp="1"/>
          </p:cNvSpPr>
          <p:nvPr>
            <p:ph type="title"/>
          </p:nvPr>
        </p:nvSpPr>
        <p:spPr>
          <a:xfrm>
            <a:off x="6271263" y="253217"/>
            <a:ext cx="5668945" cy="6412626"/>
          </a:xfrm>
        </p:spPr>
        <p:txBody>
          <a:bodyPr vert="horz" lIns="91440" tIns="45720" rIns="91440" bIns="45720" rtlCol="0" anchor="t">
            <a:normAutofit/>
          </a:bodyPr>
          <a:lstStyle/>
          <a:p>
            <a:r>
              <a:rPr lang="en-US" sz="3000" b="1" dirty="0">
                <a:solidFill>
                  <a:srgbClr val="FF0000"/>
                </a:solidFill>
                <a:latin typeface="Britannic Bold" panose="020B0903060703020204" pitchFamily="34" charset="0"/>
              </a:rPr>
              <a:t>Antônio Conselheiro </a:t>
            </a:r>
            <a:r>
              <a:rPr lang="en-US" sz="3000" b="1" dirty="0">
                <a:solidFill>
                  <a:srgbClr val="000000"/>
                </a:solidFill>
                <a:latin typeface="Britannic Bold" panose="020B0903060703020204" pitchFamily="34" charset="0"/>
              </a:rPr>
              <a:t>era um líder religioso do movimento de Canudos. Um movimento messiânico com caráter social e popular. Antônio Conselheiro era considerado um enviado de Deus. Os integrantes do movimento de Canudos lutavam por melhores condições de vida. O Sertão da Bahia passava por extrema miséria social, fome, seca e pobreza. Lutaram pela posse de terra, contra o poderio  dos Coronéis naquela região.</a:t>
            </a:r>
          </a:p>
        </p:txBody>
      </p:sp>
      <p:sp>
        <p:nvSpPr>
          <p:cNvPr id="21" name="Freeform 49">
            <a:extLst>
              <a:ext uri="{FF2B5EF4-FFF2-40B4-BE49-F238E27FC236}">
                <a16:creationId xmlns:a16="http://schemas.microsoft.com/office/drawing/2014/main" id="{77DA6D33-2D62-458C-BF5D-DBF612FD5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90635"/>
            <a:ext cx="5478085" cy="6276841"/>
          </a:xfrm>
          <a:custGeom>
            <a:avLst/>
            <a:gdLst>
              <a:gd name="connsiteX0" fmla="*/ 2178155 w 5478085"/>
              <a:gd name="connsiteY0" fmla="*/ 0 h 6276841"/>
              <a:gd name="connsiteX1" fmla="*/ 5478085 w 5478085"/>
              <a:gd name="connsiteY1" fmla="*/ 3299930 h 6276841"/>
              <a:gd name="connsiteX2" fmla="*/ 3751098 w 5478085"/>
              <a:gd name="connsiteY2" fmla="*/ 6201577 h 6276841"/>
              <a:gd name="connsiteX3" fmla="*/ 3594858 w 5478085"/>
              <a:gd name="connsiteY3" fmla="*/ 6276841 h 6276841"/>
              <a:gd name="connsiteX4" fmla="*/ 761453 w 5478085"/>
              <a:gd name="connsiteY4" fmla="*/ 6276841 h 6276841"/>
              <a:gd name="connsiteX5" fmla="*/ 605213 w 5478085"/>
              <a:gd name="connsiteY5" fmla="*/ 6201577 h 6276841"/>
              <a:gd name="connsiteX6" fmla="*/ 79093 w 5478085"/>
              <a:gd name="connsiteY6" fmla="*/ 5846317 h 6276841"/>
              <a:gd name="connsiteX7" fmla="*/ 0 w 5478085"/>
              <a:gd name="connsiteY7" fmla="*/ 5774432 h 6276841"/>
              <a:gd name="connsiteX8" fmla="*/ 0 w 5478085"/>
              <a:gd name="connsiteY8" fmla="*/ 825429 h 6276841"/>
              <a:gd name="connsiteX9" fmla="*/ 79093 w 5478085"/>
              <a:gd name="connsiteY9" fmla="*/ 753544 h 6276841"/>
              <a:gd name="connsiteX10" fmla="*/ 2178155 w 5478085"/>
              <a:gd name="connsiteY10" fmla="*/ 0 h 6276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78085" h="6276841">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accent3"/>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Espaço Reservado para Conteúdo 4" descr="Desenho de uma cidade&#10;&#10;Descrição gerada automaticamente">
            <a:extLst>
              <a:ext uri="{FF2B5EF4-FFF2-40B4-BE49-F238E27FC236}">
                <a16:creationId xmlns:a16="http://schemas.microsoft.com/office/drawing/2014/main" id="{95BC4BA0-C01C-4C7A-AB2B-FBA8478933BD}"/>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5436" r="7666" b="3"/>
          <a:stretch/>
        </p:blipFill>
        <p:spPr>
          <a:xfrm>
            <a:off x="1" y="770037"/>
            <a:ext cx="5298683" cy="6097438"/>
          </a:xfrm>
          <a:custGeom>
            <a:avLst/>
            <a:gdLst>
              <a:gd name="connsiteX0" fmla="*/ 2178155 w 5298683"/>
              <a:gd name="connsiteY0" fmla="*/ 0 h 6097438"/>
              <a:gd name="connsiteX1" fmla="*/ 5298683 w 5298683"/>
              <a:gd name="connsiteY1" fmla="*/ 3120527 h 6097438"/>
              <a:gd name="connsiteX2" fmla="*/ 3392805 w 5298683"/>
              <a:gd name="connsiteY2" fmla="*/ 5995828 h 6097438"/>
              <a:gd name="connsiteX3" fmla="*/ 3115184 w 5298683"/>
              <a:gd name="connsiteY3" fmla="*/ 6097438 h 6097438"/>
              <a:gd name="connsiteX4" fmla="*/ 1241127 w 5298683"/>
              <a:gd name="connsiteY4" fmla="*/ 6097438 h 6097438"/>
              <a:gd name="connsiteX5" fmla="*/ 963506 w 5298683"/>
              <a:gd name="connsiteY5" fmla="*/ 5995828 h 6097438"/>
              <a:gd name="connsiteX6" fmla="*/ 193210 w 5298683"/>
              <a:gd name="connsiteY6" fmla="*/ 5528477 h 6097438"/>
              <a:gd name="connsiteX7" fmla="*/ 0 w 5298683"/>
              <a:gd name="connsiteY7" fmla="*/ 5352876 h 6097438"/>
              <a:gd name="connsiteX8" fmla="*/ 0 w 5298683"/>
              <a:gd name="connsiteY8" fmla="*/ 888178 h 6097438"/>
              <a:gd name="connsiteX9" fmla="*/ 193210 w 5298683"/>
              <a:gd name="connsiteY9" fmla="*/ 712577 h 6097438"/>
              <a:gd name="connsiteX10" fmla="*/ 2178155 w 5298683"/>
              <a:gd name="connsiteY10" fmla="*/ 0 h 6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98683" h="6097438">
                <a:moveTo>
                  <a:pt x="2178155" y="0"/>
                </a:moveTo>
                <a:cubicBezTo>
                  <a:pt x="3901575" y="0"/>
                  <a:pt x="5298683" y="1397108"/>
                  <a:pt x="5298683" y="3120527"/>
                </a:cubicBezTo>
                <a:cubicBezTo>
                  <a:pt x="5298683" y="4413092"/>
                  <a:pt x="4512810" y="5522106"/>
                  <a:pt x="3392805" y="5995828"/>
                </a:cubicBezTo>
                <a:lnTo>
                  <a:pt x="3115184" y="6097438"/>
                </a:lnTo>
                <a:lnTo>
                  <a:pt x="1241127" y="6097438"/>
                </a:lnTo>
                <a:lnTo>
                  <a:pt x="963506" y="5995828"/>
                </a:lnTo>
                <a:cubicBezTo>
                  <a:pt x="683504" y="5877397"/>
                  <a:pt x="424387" y="5719261"/>
                  <a:pt x="193210" y="5528477"/>
                </a:cubicBezTo>
                <a:lnTo>
                  <a:pt x="0" y="5352876"/>
                </a:lnTo>
                <a:lnTo>
                  <a:pt x="0" y="888178"/>
                </a:lnTo>
                <a:lnTo>
                  <a:pt x="193210" y="712577"/>
                </a:lnTo>
                <a:cubicBezTo>
                  <a:pt x="732621" y="267415"/>
                  <a:pt x="1424159" y="0"/>
                  <a:pt x="2178155" y="0"/>
                </a:cubicBezTo>
                <a:close/>
              </a:path>
            </a:pathLst>
          </a:custGeom>
          <a:effectLst>
            <a:softEdge rad="0"/>
          </a:effectLst>
        </p:spPr>
      </p:pic>
    </p:spTree>
    <p:extLst>
      <p:ext uri="{BB962C8B-B14F-4D97-AF65-F5344CB8AC3E}">
        <p14:creationId xmlns:p14="http://schemas.microsoft.com/office/powerpoint/2010/main" val="137483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BED0D-BD5B-403A-A269-10ED21D683C8}"/>
              </a:ext>
            </a:extLst>
          </p:cNvPr>
          <p:cNvSpPr>
            <a:spLocks noGrp="1"/>
          </p:cNvSpPr>
          <p:nvPr>
            <p:ph type="title"/>
          </p:nvPr>
        </p:nvSpPr>
        <p:spPr/>
        <p:txBody>
          <a:bodyPr/>
          <a:lstStyle/>
          <a:p>
            <a:pPr algn="ctr"/>
            <a:r>
              <a:rPr lang="pt-BR" i="1" dirty="0">
                <a:solidFill>
                  <a:srgbClr val="FF0000"/>
                </a:solidFill>
                <a:latin typeface="Arial" panose="020B0604020202020204" pitchFamily="34" charset="0"/>
                <a:cs typeface="Arial" panose="020B0604020202020204" pitchFamily="34" charset="0"/>
              </a:rPr>
              <a:t>Poema da Dor e Gratidão</a:t>
            </a:r>
            <a:endParaRPr lang="pt-BR" dirty="0"/>
          </a:p>
        </p:txBody>
      </p:sp>
      <p:sp>
        <p:nvSpPr>
          <p:cNvPr id="3" name="Espaço Reservado para Conteúdo 2">
            <a:extLst>
              <a:ext uri="{FF2B5EF4-FFF2-40B4-BE49-F238E27FC236}">
                <a16:creationId xmlns:a16="http://schemas.microsoft.com/office/drawing/2014/main" id="{D041D1CC-6DF6-4F48-B141-1630A183B719}"/>
              </a:ext>
            </a:extLst>
          </p:cNvPr>
          <p:cNvSpPr>
            <a:spLocks noGrp="1"/>
          </p:cNvSpPr>
          <p:nvPr>
            <p:ph idx="1"/>
          </p:nvPr>
        </p:nvSpPr>
        <p:spPr/>
        <p:txBody>
          <a:bodyPr>
            <a:normAutofit lnSpcReduction="10000"/>
          </a:bodyPr>
          <a:lstStyle/>
          <a:p>
            <a:r>
              <a:rPr lang="pt-BR" b="1" dirty="0">
                <a:latin typeface="Arial Black" panose="020B0A04020102020204" pitchFamily="34" charset="0"/>
              </a:rPr>
              <a:t>Obrigado Senhor pelas pérolas que recolho da mono ideia. Teu pensamento me suscinta uma boa inspiração, o pensamento necessário para me tirar da confusão.</a:t>
            </a:r>
          </a:p>
          <a:p>
            <a:pPr marL="0" indent="0">
              <a:buNone/>
            </a:pPr>
            <a:r>
              <a:rPr lang="pt-BR" b="1" dirty="0">
                <a:latin typeface="Arial Black" panose="020B0A04020102020204" pitchFamily="34" charset="0"/>
              </a:rPr>
              <a:t> </a:t>
            </a:r>
          </a:p>
          <a:p>
            <a:r>
              <a:rPr lang="pt-BR" b="1" dirty="0">
                <a:latin typeface="Arial Black" panose="020B0A04020102020204" pitchFamily="34" charset="0"/>
              </a:rPr>
              <a:t>Obrigado Senhor por desconstruir critérios a luz da Fé com a razão, é o Amor com o qual o tu me envolve para minha libertação. </a:t>
            </a:r>
          </a:p>
          <a:p>
            <a:pPr marL="0" indent="0">
              <a:buNone/>
            </a:pPr>
            <a:r>
              <a:rPr lang="pt-BR" b="1" dirty="0">
                <a:latin typeface="Arial Black" panose="020B0A04020102020204" pitchFamily="34" charset="0"/>
              </a:rPr>
              <a:t> </a:t>
            </a:r>
          </a:p>
          <a:p>
            <a:pPr marL="0" indent="0" algn="just">
              <a:buNone/>
            </a:pPr>
            <a:r>
              <a:rPr lang="pt-BR" b="1" dirty="0">
                <a:solidFill>
                  <a:schemeClr val="accent1"/>
                </a:solidFill>
                <a:latin typeface="Arial Black" panose="020B0A04020102020204" pitchFamily="34" charset="0"/>
              </a:rPr>
              <a:t>                                 </a:t>
            </a:r>
            <a:r>
              <a:rPr lang="pt-BR" b="1" i="1" dirty="0">
                <a:solidFill>
                  <a:schemeClr val="accent1"/>
                </a:solidFill>
                <a:latin typeface="Arial Black" panose="020B0A04020102020204" pitchFamily="34" charset="0"/>
              </a:rPr>
              <a:t>FIM</a:t>
            </a:r>
          </a:p>
          <a:p>
            <a:endParaRPr lang="pt-BR" dirty="0"/>
          </a:p>
        </p:txBody>
      </p:sp>
    </p:spTree>
    <p:extLst>
      <p:ext uri="{BB962C8B-B14F-4D97-AF65-F5344CB8AC3E}">
        <p14:creationId xmlns:p14="http://schemas.microsoft.com/office/powerpoint/2010/main" val="3127307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https://miro.medium.com/max/1280/1*ueJO6CvRVb2ZZHIt2J0N3Q.png">
            <a:extLst>
              <a:ext uri="{FF2B5EF4-FFF2-40B4-BE49-F238E27FC236}">
                <a16:creationId xmlns:a16="http://schemas.microsoft.com/office/drawing/2014/main" id="{07FC5AB3-D8C0-4FAA-BBEB-E4F55E11EB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909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92" name="Freeform: Shape 191">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Freeform: Shape 192">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CaixaDeTexto 4">
            <a:extLst>
              <a:ext uri="{FF2B5EF4-FFF2-40B4-BE49-F238E27FC236}">
                <a16:creationId xmlns:a16="http://schemas.microsoft.com/office/drawing/2014/main" id="{75434600-CA40-4F89-BC97-37E1D6E2AE6F}"/>
              </a:ext>
            </a:extLst>
          </p:cNvPr>
          <p:cNvSpPr txBox="1"/>
          <p:nvPr/>
        </p:nvSpPr>
        <p:spPr>
          <a:xfrm>
            <a:off x="107273" y="812420"/>
            <a:ext cx="5222645" cy="4030095"/>
          </a:xfrm>
          <a:prstGeom prst="rect">
            <a:avLst/>
          </a:prstGeom>
        </p:spPr>
        <p:txBody>
          <a:bodyPr vert="horz" lIns="91440" tIns="45720" rIns="91440" bIns="45720" rtlCol="0" anchor="t">
            <a:normAutofit lnSpcReduction="10000"/>
          </a:bodyPr>
          <a:lstStyle/>
          <a:p>
            <a:pPr>
              <a:lnSpc>
                <a:spcPct val="90000"/>
              </a:lnSpc>
              <a:spcAft>
                <a:spcPts val="600"/>
              </a:spcAft>
              <a:buClr>
                <a:srgbClr val="A87F50"/>
              </a:buClr>
              <a:buSzPct val="100000"/>
            </a:pPr>
            <a:r>
              <a:rPr lang="en-US" sz="3000" b="1" dirty="0">
                <a:latin typeface="Britannic Bold" panose="020B0903060703020204" pitchFamily="34" charset="0"/>
              </a:rPr>
              <a:t>Como o governo federal não cumpriu a promessa de construir casas para os vitoriosos combatentes, eles ergueram uma comunidade de casebres que recebeu o nome de favela, um arbusto grande e comum no sertão baiano. O local foi batizado de </a:t>
            </a:r>
            <a:r>
              <a:rPr lang="en-US" sz="3000" b="1" dirty="0">
                <a:solidFill>
                  <a:srgbClr val="FF0000"/>
                </a:solidFill>
                <a:latin typeface="Britannic Bold" panose="020B0903060703020204" pitchFamily="34" charset="0"/>
              </a:rPr>
              <a:t>Moro de Favela</a:t>
            </a:r>
            <a:r>
              <a:rPr lang="en-US" sz="3000" b="1" dirty="0">
                <a:latin typeface="Britannic Bold" panose="020B0903060703020204" pitchFamily="34" charset="0"/>
              </a:rPr>
              <a:t>.</a:t>
            </a:r>
          </a:p>
          <a:p>
            <a:pPr indent="-228600">
              <a:lnSpc>
                <a:spcPct val="90000"/>
              </a:lnSpc>
              <a:spcAft>
                <a:spcPts val="600"/>
              </a:spcAft>
              <a:buClr>
                <a:srgbClr val="A87F50"/>
              </a:buClr>
              <a:buSzPct val="100000"/>
              <a:buFont typeface="Arial" panose="020B0604020202020204" pitchFamily="34" charset="0"/>
              <a:buChar char="•"/>
            </a:pPr>
            <a:endParaRPr lang="en-US" b="1" dirty="0"/>
          </a:p>
        </p:txBody>
      </p:sp>
    </p:spTree>
    <p:extLst>
      <p:ext uri="{BB962C8B-B14F-4D97-AF65-F5344CB8AC3E}">
        <p14:creationId xmlns:p14="http://schemas.microsoft.com/office/powerpoint/2010/main" val="721059208"/>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6" descr="https://miro.medium.com/max/1280/1*ueJO6CvRVb2ZZHIt2J0N3Q.png">
            <a:extLst>
              <a:ext uri="{FF2B5EF4-FFF2-40B4-BE49-F238E27FC236}">
                <a16:creationId xmlns:a16="http://schemas.microsoft.com/office/drawing/2014/main" id="{3475721F-1125-44D2-87B0-3278FF6F474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r="9091"/>
          <a:stretch/>
        </p:blipFill>
        <p:spPr bwMode="auto">
          <a:xfrm>
            <a:off x="0" y="0"/>
            <a:ext cx="12191695" cy="6857990"/>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Shape 11">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3"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Espaço Reservado para Conteúdo 6">
            <a:extLst>
              <a:ext uri="{FF2B5EF4-FFF2-40B4-BE49-F238E27FC236}">
                <a16:creationId xmlns:a16="http://schemas.microsoft.com/office/drawing/2014/main" id="{F302F3B4-4E73-4AC9-A8C6-63EBB2471809}"/>
              </a:ext>
            </a:extLst>
          </p:cNvPr>
          <p:cNvSpPr>
            <a:spLocks noGrp="1"/>
          </p:cNvSpPr>
          <p:nvPr>
            <p:ph idx="1"/>
          </p:nvPr>
        </p:nvSpPr>
        <p:spPr>
          <a:xfrm>
            <a:off x="412717" y="0"/>
            <a:ext cx="4611757" cy="4943061"/>
          </a:xfrm>
        </p:spPr>
        <p:txBody>
          <a:bodyPr anchor="t">
            <a:noAutofit/>
          </a:bodyPr>
          <a:lstStyle/>
          <a:p>
            <a:pPr marL="0" indent="0">
              <a:buClr>
                <a:srgbClr val="A87F50"/>
              </a:buClr>
              <a:buNone/>
            </a:pPr>
            <a:r>
              <a:rPr lang="pt-BR" sz="2400" b="1" dirty="0">
                <a:latin typeface="Britannic Bold" panose="020B0903060703020204" pitchFamily="34" charset="0"/>
              </a:rPr>
              <a:t>A partir de então, o termo </a:t>
            </a:r>
            <a:r>
              <a:rPr lang="pt-BR" sz="2400" b="1" dirty="0">
                <a:solidFill>
                  <a:srgbClr val="FF0000"/>
                </a:solidFill>
                <a:latin typeface="Britannic Bold" panose="020B0903060703020204" pitchFamily="34" charset="0"/>
              </a:rPr>
              <a:t>“Favela” </a:t>
            </a:r>
            <a:r>
              <a:rPr lang="pt-BR" sz="2400" b="1" dirty="0">
                <a:latin typeface="Britannic Bold" panose="020B0903060703020204" pitchFamily="34" charset="0"/>
              </a:rPr>
              <a:t>passou a ser utilizado amplamente para designar aglomerações de habitações construídas pelos próprios moradores, como barracos de madeira e papelão, alvenaria, frequentemente sem acabamento. Erguidas em áreas invadidas (terrenos públicos ou particulares) as margens de rios e córregos ou encostas de morros, embaixo de viadutos e pontes, em áreas centrais e periféricas, sobretudo nas grandes e medias cidades brasileiras. </a:t>
            </a:r>
          </a:p>
        </p:txBody>
      </p:sp>
    </p:spTree>
    <p:extLst>
      <p:ext uri="{BB962C8B-B14F-4D97-AF65-F5344CB8AC3E}">
        <p14:creationId xmlns:p14="http://schemas.microsoft.com/office/powerpoint/2010/main" val="27494156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124" name="Picture 4" descr="Resultado de imagem para favela">
            <a:extLst>
              <a:ext uri="{FF2B5EF4-FFF2-40B4-BE49-F238E27FC236}">
                <a16:creationId xmlns:a16="http://schemas.microsoft.com/office/drawing/2014/main" id="{4BA1E2C8-55A1-4124-936F-421E877607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341" r="28701" b="-1"/>
          <a:stretch/>
        </p:blipFill>
        <p:spPr bwMode="auto">
          <a:xfrm>
            <a:off x="-11909" y="10"/>
            <a:ext cx="6324601" cy="6857990"/>
          </a:xfrm>
          <a:prstGeom prst="rect">
            <a:avLst/>
          </a:prstGeom>
          <a:noFill/>
          <a:extLst>
            <a:ext uri="{909E8E84-426E-40DD-AFC4-6F175D3DCCD1}">
              <a14:hiddenFill xmlns:a14="http://schemas.microsoft.com/office/drawing/2010/main">
                <a:solidFill>
                  <a:srgbClr val="FFFFFF"/>
                </a:solidFill>
              </a14:hiddenFill>
            </a:ext>
          </a:extLst>
        </p:spPr>
      </p:pic>
      <p:sp>
        <p:nvSpPr>
          <p:cNvPr id="5132" name="Content Placeholder 5131">
            <a:extLst>
              <a:ext uri="{FF2B5EF4-FFF2-40B4-BE49-F238E27FC236}">
                <a16:creationId xmlns:a16="http://schemas.microsoft.com/office/drawing/2014/main" id="{98926613-4368-42D0-9A99-90888F6E785F}"/>
              </a:ext>
            </a:extLst>
          </p:cNvPr>
          <p:cNvSpPr>
            <a:spLocks noGrp="1"/>
          </p:cNvSpPr>
          <p:nvPr>
            <p:ph idx="1"/>
          </p:nvPr>
        </p:nvSpPr>
        <p:spPr>
          <a:xfrm>
            <a:off x="6751321" y="1382165"/>
            <a:ext cx="4869179" cy="3047946"/>
          </a:xfrm>
        </p:spPr>
        <p:txBody>
          <a:bodyPr anchor="b">
            <a:normAutofit/>
          </a:bodyPr>
          <a:lstStyle/>
          <a:p>
            <a:endParaRPr lang="en-US" sz="1800">
              <a:solidFill>
                <a:srgbClr val="000000"/>
              </a:solidFill>
            </a:endParaRPr>
          </a:p>
          <a:p>
            <a:pPr marL="0" indent="0">
              <a:buNone/>
            </a:pPr>
            <a:endParaRPr lang="en-US" sz="1800">
              <a:solidFill>
                <a:srgbClr val="000000"/>
              </a:solidFill>
            </a:endParaRPr>
          </a:p>
        </p:txBody>
      </p:sp>
      <p:sp>
        <p:nvSpPr>
          <p:cNvPr id="6" name="CaixaDeTexto 5">
            <a:extLst>
              <a:ext uri="{FF2B5EF4-FFF2-40B4-BE49-F238E27FC236}">
                <a16:creationId xmlns:a16="http://schemas.microsoft.com/office/drawing/2014/main" id="{A1A5C444-B995-450C-8E6F-04400E083416}"/>
              </a:ext>
            </a:extLst>
          </p:cNvPr>
          <p:cNvSpPr txBox="1"/>
          <p:nvPr/>
        </p:nvSpPr>
        <p:spPr>
          <a:xfrm>
            <a:off x="6312692" y="243512"/>
            <a:ext cx="6091311" cy="6370975"/>
          </a:xfrm>
          <a:prstGeom prst="rect">
            <a:avLst/>
          </a:prstGeom>
          <a:noFill/>
        </p:spPr>
        <p:txBody>
          <a:bodyPr wrap="square" rtlCol="0">
            <a:spAutoFit/>
          </a:bodyPr>
          <a:lstStyle/>
          <a:p>
            <a:r>
              <a:rPr lang="pt-BR" sz="3000" b="1" dirty="0">
                <a:latin typeface="Britannic Bold" panose="020B0903060703020204" pitchFamily="34" charset="0"/>
              </a:rPr>
              <a:t>De modo geral a favela pode ser caracterizada por uma aglomeração de habitações, com características variadas, mas em sua maioria construídas precariamente, onde há carência de uma série de serviços básicos (rede de esgoto, de água, de energia elétrica, telefonia, calçamento e asfaltamento de vias, de postos de saúde, escolas etc.). Trata-se de um lugar onde o Estado está muito ausente. </a:t>
            </a:r>
          </a:p>
          <a:p>
            <a:endParaRPr lang="pt-BR" dirty="0"/>
          </a:p>
        </p:txBody>
      </p:sp>
    </p:spTree>
    <p:extLst>
      <p:ext uri="{BB962C8B-B14F-4D97-AF65-F5344CB8AC3E}">
        <p14:creationId xmlns:p14="http://schemas.microsoft.com/office/powerpoint/2010/main" val="3447286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46" name="Picture 2" descr="Resultado de imagem para favela">
            <a:extLst>
              <a:ext uri="{FF2B5EF4-FFF2-40B4-BE49-F238E27FC236}">
                <a16:creationId xmlns:a16="http://schemas.microsoft.com/office/drawing/2014/main" id="{DACAA2DC-EF8C-4A2C-AF35-944A377D20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091" t="12959"/>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78" name="Freeform: Shape 77">
            <a:extLst>
              <a:ext uri="{FF2B5EF4-FFF2-40B4-BE49-F238E27FC236}">
                <a16:creationId xmlns:a16="http://schemas.microsoft.com/office/drawing/2014/main" id="{E862BE82-D00D-42C1-BF16-93AA37870C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582780" y="-2008"/>
            <a:ext cx="5609220" cy="5840278"/>
          </a:xfrm>
          <a:custGeom>
            <a:avLst/>
            <a:gdLst>
              <a:gd name="connsiteX0" fmla="*/ 0 w 5609220"/>
              <a:gd name="connsiteY0" fmla="*/ 0 h 5840278"/>
              <a:gd name="connsiteX1" fmla="*/ 4637091 w 5609220"/>
              <a:gd name="connsiteY1" fmla="*/ 0 h 5840278"/>
              <a:gd name="connsiteX2" fmla="*/ 4822569 w 5609220"/>
              <a:gd name="connsiteY2" fmla="*/ 204077 h 5840278"/>
              <a:gd name="connsiteX3" fmla="*/ 5609220 w 5609220"/>
              <a:gd name="connsiteY3" fmla="*/ 2395363 h 5840278"/>
              <a:gd name="connsiteX4" fmla="*/ 2164305 w 5609220"/>
              <a:gd name="connsiteY4" fmla="*/ 5840278 h 5840278"/>
              <a:gd name="connsiteX5" fmla="*/ 238220 w 5609220"/>
              <a:gd name="connsiteY5" fmla="*/ 5251941 h 5840278"/>
              <a:gd name="connsiteX6" fmla="*/ 0 w 5609220"/>
              <a:gd name="connsiteY6" fmla="*/ 5073803 h 5840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09220" h="5840278">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0" name="Freeform: Shape 79">
            <a:extLst>
              <a:ext uri="{FF2B5EF4-FFF2-40B4-BE49-F238E27FC236}">
                <a16:creationId xmlns:a16="http://schemas.microsoft.com/office/drawing/2014/main" id="{F6D92C2D-1D3D-4974-918C-06579FB35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50141" y="-2"/>
            <a:ext cx="5441859" cy="5654940"/>
          </a:xfrm>
          <a:custGeom>
            <a:avLst/>
            <a:gdLst>
              <a:gd name="connsiteX0" fmla="*/ 0 w 5441859"/>
              <a:gd name="connsiteY0" fmla="*/ 0 h 5654940"/>
              <a:gd name="connsiteX1" fmla="*/ 4400492 w 5441859"/>
              <a:gd name="connsiteY1" fmla="*/ 0 h 5654940"/>
              <a:gd name="connsiteX2" fmla="*/ 4484767 w 5441859"/>
              <a:gd name="connsiteY2" fmla="*/ 76595 h 5654940"/>
              <a:gd name="connsiteX3" fmla="*/ 5441859 w 5441859"/>
              <a:gd name="connsiteY3" fmla="*/ 2387221 h 5654940"/>
              <a:gd name="connsiteX4" fmla="*/ 2174140 w 5441859"/>
              <a:gd name="connsiteY4" fmla="*/ 5654940 h 5654940"/>
              <a:gd name="connsiteX5" fmla="*/ 156693 w 5441859"/>
              <a:gd name="connsiteY5" fmla="*/ 4957981 h 5654940"/>
              <a:gd name="connsiteX6" fmla="*/ 0 w 5441859"/>
              <a:gd name="connsiteY6" fmla="*/ 4820612 h 565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1859" h="5654940">
                <a:moveTo>
                  <a:pt x="0" y="0"/>
                </a:moveTo>
                <a:lnTo>
                  <a:pt x="4400492" y="0"/>
                </a:lnTo>
                <a:lnTo>
                  <a:pt x="4484767" y="76595"/>
                </a:lnTo>
                <a:cubicBezTo>
                  <a:pt x="5076108"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153" name="Content Placeholder 6149">
            <a:extLst>
              <a:ext uri="{FF2B5EF4-FFF2-40B4-BE49-F238E27FC236}">
                <a16:creationId xmlns:a16="http://schemas.microsoft.com/office/drawing/2014/main" id="{EEC728ED-3CBB-4AEA-9AC8-4DF921B25F0C}"/>
              </a:ext>
            </a:extLst>
          </p:cNvPr>
          <p:cNvSpPr>
            <a:spLocks noGrp="1"/>
          </p:cNvSpPr>
          <p:nvPr>
            <p:ph idx="1"/>
          </p:nvPr>
        </p:nvSpPr>
        <p:spPr>
          <a:xfrm>
            <a:off x="7480935" y="147973"/>
            <a:ext cx="4711045" cy="5506965"/>
          </a:xfrm>
        </p:spPr>
        <p:txBody>
          <a:bodyPr anchor="t">
            <a:normAutofit/>
          </a:bodyPr>
          <a:lstStyle/>
          <a:p>
            <a:pPr marL="0" indent="0">
              <a:buNone/>
            </a:pPr>
            <a:r>
              <a:rPr lang="en-US" b="1" dirty="0">
                <a:latin typeface="Britannic Bold" panose="020B0903060703020204" pitchFamily="34" charset="0"/>
              </a:rPr>
              <a:t>O processo de favelização no Brasil é uma consequencia do modelo de desenvolvimento do País, que concentrou riquezas (renda e propriedades), excluiu uma grande parcela da população de seus beneficios e contribuiu para o aumento do desemprego e a perda do poder de compra de boa parte dos trabalhadores.</a:t>
            </a:r>
          </a:p>
        </p:txBody>
      </p:sp>
    </p:spTree>
    <p:extLst>
      <p:ext uri="{BB962C8B-B14F-4D97-AF65-F5344CB8AC3E}">
        <p14:creationId xmlns:p14="http://schemas.microsoft.com/office/powerpoint/2010/main" val="166079265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Resultado de imagem para favela">
            <a:extLst>
              <a:ext uri="{FF2B5EF4-FFF2-40B4-BE49-F238E27FC236}">
                <a16:creationId xmlns:a16="http://schemas.microsoft.com/office/drawing/2014/main" id="{0646E2FC-DF70-49FB-BEBA-C7F7231EB4A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18388" r="21008"/>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sp>
        <p:nvSpPr>
          <p:cNvPr id="7177" name="Content Placeholder 7173">
            <a:extLst>
              <a:ext uri="{FF2B5EF4-FFF2-40B4-BE49-F238E27FC236}">
                <a16:creationId xmlns:a16="http://schemas.microsoft.com/office/drawing/2014/main" id="{54723733-8764-41DD-AE31-DF08CCAF9F70}"/>
              </a:ext>
            </a:extLst>
          </p:cNvPr>
          <p:cNvSpPr>
            <a:spLocks noGrp="1"/>
          </p:cNvSpPr>
          <p:nvPr>
            <p:ph idx="1"/>
          </p:nvPr>
        </p:nvSpPr>
        <p:spPr>
          <a:xfrm>
            <a:off x="543340" y="460513"/>
            <a:ext cx="5253898" cy="5936973"/>
          </a:xfrm>
        </p:spPr>
        <p:txBody>
          <a:bodyPr anchor="ctr">
            <a:normAutofit/>
          </a:bodyPr>
          <a:lstStyle/>
          <a:p>
            <a:pPr marL="0" indent="0">
              <a:buNone/>
            </a:pPr>
            <a:endParaRPr lang="en-US" sz="3200" b="1" dirty="0">
              <a:solidFill>
                <a:srgbClr val="000000"/>
              </a:solidFill>
              <a:latin typeface="Calisto MT" panose="02040603050505030304" pitchFamily="18" charset="0"/>
            </a:endParaRPr>
          </a:p>
          <a:p>
            <a:pPr marL="0" indent="0">
              <a:buNone/>
            </a:pPr>
            <a:endParaRPr lang="en-US" sz="3200" b="1" dirty="0">
              <a:solidFill>
                <a:srgbClr val="000000"/>
              </a:solidFill>
              <a:latin typeface="Calisto MT" panose="02040603050505030304" pitchFamily="18" charset="0"/>
            </a:endParaRPr>
          </a:p>
          <a:p>
            <a:pPr marL="0" indent="0">
              <a:buNone/>
            </a:pPr>
            <a:r>
              <a:rPr lang="en-US" sz="3200" b="1" dirty="0">
                <a:solidFill>
                  <a:srgbClr val="000000"/>
                </a:solidFill>
                <a:latin typeface="Britannic Bold" panose="020B0903060703020204" pitchFamily="34" charset="0"/>
              </a:rPr>
              <a:t>Além disso, faltou por parte do governo, implantar uma política habitacional popular que contribuisse, de forma efetiva, para aumentar a oferta de moradias a custos baixos. </a:t>
            </a:r>
          </a:p>
          <a:p>
            <a:pPr marL="0" indent="0">
              <a:buNone/>
            </a:pPr>
            <a:r>
              <a:rPr lang="en-US" sz="3200" b="1" i="1" dirty="0">
                <a:solidFill>
                  <a:srgbClr val="000000"/>
                </a:solidFill>
                <a:latin typeface="Calisto MT" panose="02040603050505030304" pitchFamily="18" charset="0"/>
              </a:rPr>
              <a:t>( Luiz Antônio Ryll – Folha de São Paulo ).</a:t>
            </a:r>
          </a:p>
          <a:p>
            <a:pPr marL="0" indent="0">
              <a:buNone/>
            </a:pPr>
            <a:endParaRPr lang="en-US" sz="2000" dirty="0">
              <a:solidFill>
                <a:srgbClr val="000000"/>
              </a:solidFill>
            </a:endParaRPr>
          </a:p>
          <a:p>
            <a:pPr marL="0" indent="0">
              <a:buNone/>
            </a:pPr>
            <a:endParaRPr lang="en-US" sz="2000" dirty="0">
              <a:solidFill>
                <a:srgbClr val="000000"/>
              </a:solidFill>
            </a:endParaRPr>
          </a:p>
          <a:p>
            <a:pPr marL="0" indent="0">
              <a:buNone/>
            </a:pPr>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5049906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B82A28-1F28-41C6-B11C-E87A10984003}"/>
              </a:ext>
            </a:extLst>
          </p:cNvPr>
          <p:cNvSpPr>
            <a:spLocks noGrp="1"/>
          </p:cNvSpPr>
          <p:nvPr>
            <p:ph type="title"/>
          </p:nvPr>
        </p:nvSpPr>
        <p:spPr>
          <a:xfrm>
            <a:off x="1073426" y="0"/>
            <a:ext cx="9985513" cy="1484243"/>
          </a:xfrm>
        </p:spPr>
        <p:txBody>
          <a:bodyPr>
            <a:normAutofit/>
          </a:bodyPr>
          <a:lstStyle/>
          <a:p>
            <a:pPr algn="ctr"/>
            <a:r>
              <a:rPr lang="pt-BR" sz="5400" b="1" i="1" dirty="0">
                <a:latin typeface="Agency FB" panose="020B0503020202020204" pitchFamily="34" charset="0"/>
              </a:rPr>
              <a:t>Caridade para com os Criminoso</a:t>
            </a:r>
            <a:br>
              <a:rPr lang="pt-BR" sz="5400" b="1" i="1" dirty="0">
                <a:latin typeface="Agency FB" panose="020B0503020202020204" pitchFamily="34" charset="0"/>
              </a:rPr>
            </a:br>
            <a:r>
              <a:rPr lang="pt-BR" sz="2800" b="1" i="1" dirty="0" err="1">
                <a:latin typeface="Agency FB" panose="020B0503020202020204" pitchFamily="34" charset="0"/>
              </a:rPr>
              <a:t>cap.XI</a:t>
            </a:r>
            <a:r>
              <a:rPr lang="pt-BR" sz="2800" b="1" i="1" dirty="0">
                <a:latin typeface="Agency FB" panose="020B0503020202020204" pitchFamily="34" charset="0"/>
              </a:rPr>
              <a:t>  E.S.E</a:t>
            </a:r>
          </a:p>
        </p:txBody>
      </p:sp>
      <p:sp>
        <p:nvSpPr>
          <p:cNvPr id="3" name="Espaço Reservado para Conteúdo 2">
            <a:extLst>
              <a:ext uri="{FF2B5EF4-FFF2-40B4-BE49-F238E27FC236}">
                <a16:creationId xmlns:a16="http://schemas.microsoft.com/office/drawing/2014/main" id="{737DE7F1-A0C0-4A60-9CEB-A66ED705A675}"/>
              </a:ext>
            </a:extLst>
          </p:cNvPr>
          <p:cNvSpPr>
            <a:spLocks noGrp="1"/>
          </p:cNvSpPr>
          <p:nvPr>
            <p:ph idx="1"/>
          </p:nvPr>
        </p:nvSpPr>
        <p:spPr>
          <a:xfrm>
            <a:off x="371061" y="1431234"/>
            <a:ext cx="11449878" cy="5234608"/>
          </a:xfrm>
        </p:spPr>
        <p:txBody>
          <a:bodyPr>
            <a:noAutofit/>
          </a:bodyPr>
          <a:lstStyle/>
          <a:p>
            <a:pPr algn="just"/>
            <a:r>
              <a:rPr lang="pt-BR" sz="3200" dirty="0">
                <a:latin typeface="Cooper Black" panose="0208090404030B020404" pitchFamily="18" charset="0"/>
              </a:rPr>
              <a:t>14 – A verdadeira caridade é um dos mais sublimes ensinamentos que Deus deu ao mundo. Deve existir entre os verdadeiros discípulos de sua doutrina uma fraternidade completa. Deveis amar os </a:t>
            </a:r>
            <a:r>
              <a:rPr lang="pt-BR" sz="3200" i="1" dirty="0">
                <a:solidFill>
                  <a:srgbClr val="FF0000"/>
                </a:solidFill>
                <a:latin typeface="Cooper Black" panose="0208090404030B020404" pitchFamily="18" charset="0"/>
              </a:rPr>
              <a:t>infelizes</a:t>
            </a:r>
            <a:r>
              <a:rPr lang="pt-BR" sz="3200" i="1" dirty="0">
                <a:latin typeface="Cooper Black" panose="0208090404030B020404" pitchFamily="18" charset="0"/>
              </a:rPr>
              <a:t>, os </a:t>
            </a:r>
            <a:r>
              <a:rPr lang="pt-BR" sz="3200" i="1" dirty="0">
                <a:solidFill>
                  <a:srgbClr val="FF0000"/>
                </a:solidFill>
                <a:latin typeface="Cooper Black" panose="0208090404030B020404" pitchFamily="18" charset="0"/>
              </a:rPr>
              <a:t>criminosos</a:t>
            </a:r>
            <a:r>
              <a:rPr lang="pt-BR" sz="3200" i="1" dirty="0">
                <a:latin typeface="Cooper Black" panose="0208090404030B020404" pitchFamily="18" charset="0"/>
              </a:rPr>
              <a:t>, como criaturas de Deus, ás quais o perdão, a misericórdia serão concedidos, se se arrependerem, como a vós mesmos, pelas faltas que cometeis contra a sua lei. </a:t>
            </a:r>
            <a:r>
              <a:rPr lang="pt-BR" sz="3200" b="1" i="1" dirty="0">
                <a:latin typeface="Cooper Black" panose="0208090404030B020404" pitchFamily="18" charset="0"/>
              </a:rPr>
              <a:t>Pensai que sois mais repreensíveis, mais culpados que aqueles aos quais recusais o perdão e a comiseração, </a:t>
            </a:r>
            <a:r>
              <a:rPr lang="pt-BR" sz="3200" b="1" i="1" dirty="0">
                <a:solidFill>
                  <a:srgbClr val="FF0000"/>
                </a:solidFill>
                <a:latin typeface="Cooper Black" panose="0208090404030B020404" pitchFamily="18" charset="0"/>
              </a:rPr>
              <a:t>porque, frequentemente, eles não conhecem Deus como conheceis, e lhes será pedido menos que a vós.</a:t>
            </a:r>
          </a:p>
        </p:txBody>
      </p:sp>
    </p:spTree>
    <p:extLst>
      <p:ext uri="{BB962C8B-B14F-4D97-AF65-F5344CB8AC3E}">
        <p14:creationId xmlns:p14="http://schemas.microsoft.com/office/powerpoint/2010/main" val="1691043629"/>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TotalTime>
  <Words>1711</Words>
  <Application>Microsoft Office PowerPoint</Application>
  <PresentationFormat>Widescreen</PresentationFormat>
  <Paragraphs>157</Paragraphs>
  <Slides>30</Slides>
  <Notes>0</Notes>
  <HiddenSlides>0</HiddenSlides>
  <MMClips>0</MMClips>
  <ScaleCrop>false</ScaleCrop>
  <HeadingPairs>
    <vt:vector size="6" baseType="variant">
      <vt:variant>
        <vt:lpstr>Fontes usadas</vt:lpstr>
      </vt:variant>
      <vt:variant>
        <vt:i4>10</vt:i4>
      </vt:variant>
      <vt:variant>
        <vt:lpstr>Tema</vt:lpstr>
      </vt:variant>
      <vt:variant>
        <vt:i4>1</vt:i4>
      </vt:variant>
      <vt:variant>
        <vt:lpstr>Títulos de slides</vt:lpstr>
      </vt:variant>
      <vt:variant>
        <vt:i4>30</vt:i4>
      </vt:variant>
    </vt:vector>
  </HeadingPairs>
  <TitlesOfParts>
    <vt:vector size="41" baseType="lpstr">
      <vt:lpstr>Agency FB</vt:lpstr>
      <vt:lpstr>Arial</vt:lpstr>
      <vt:lpstr>Arial Black</vt:lpstr>
      <vt:lpstr>Arial Rounded MT Bold</vt:lpstr>
      <vt:lpstr>Britannic Bold</vt:lpstr>
      <vt:lpstr>Brush Script MT</vt:lpstr>
      <vt:lpstr>Calibri</vt:lpstr>
      <vt:lpstr>Calibri Light</vt:lpstr>
      <vt:lpstr>Calisto MT</vt:lpstr>
      <vt:lpstr>Cooper Black</vt:lpstr>
      <vt:lpstr>Tema do Office</vt:lpstr>
      <vt:lpstr>Caridade para  com os Criminosos</vt:lpstr>
      <vt:lpstr>A favela, tão presente hoje nas grandes cidades brasileiras, tem história antiga.</vt:lpstr>
      <vt:lpstr>Antônio Conselheiro era um líder religioso do movimento de Canudos. Um movimento messiânico com caráter social e popular. Antônio Conselheiro era considerado um enviado de Deus. Os integrantes do movimento de Canudos lutavam por melhores condições de vida. O Sertão da Bahia passava por extrema miséria social, fome, seca e pobreza. Lutaram pela posse de terra, contra o poderio  dos Coronéis naquela região.</vt:lpstr>
      <vt:lpstr>Apresentação do PowerPoint</vt:lpstr>
      <vt:lpstr>Apresentação do PowerPoint</vt:lpstr>
      <vt:lpstr>Apresentação do PowerPoint</vt:lpstr>
      <vt:lpstr>Apresentação do PowerPoint</vt:lpstr>
      <vt:lpstr>Apresentação do PowerPoint</vt:lpstr>
      <vt:lpstr>Caridade para com os Criminoso cap.XI  E.S.E</vt:lpstr>
      <vt:lpstr>Não Julgueis, Oh ! Não Julgueis, meus caros amigos, (...)</vt:lpstr>
      <vt:lpstr>Apresentação do PowerPoint</vt:lpstr>
      <vt:lpstr>Apresentação do PowerPoint</vt:lpstr>
      <vt:lpstr>Apresentação do PowerPoint</vt:lpstr>
      <vt:lpstr>Apresentação do PowerPoint</vt:lpstr>
      <vt:lpstr> Logo, quando os homens forem conduzidos ás verdadeiras leis de Deus, não haverá mais necessidade desses ensinamentos, e todos os Espíritos impuros e revoltados serão dispersados nos mundos inferiores, de acordo com as suas tendências.   </vt:lpstr>
      <vt:lpstr>Apresentação do PowerPoint</vt:lpstr>
      <vt:lpstr>Apresentação do PowerPoint</vt:lpstr>
      <vt:lpstr>    </vt:lpstr>
      <vt:lpstr>Apresentação do PowerPoint</vt:lpstr>
      <vt:lpstr>Apresentação do PowerPoint</vt:lpstr>
      <vt:lpstr>José Grosso   “Cangaceiro do Bem”</vt:lpstr>
      <vt:lpstr>Apresentação do PowerPoint</vt:lpstr>
      <vt:lpstr>Apresentação do PowerPoint</vt:lpstr>
      <vt:lpstr>Apresentação do PowerPoint</vt:lpstr>
      <vt:lpstr>Apresentação do PowerPoint</vt:lpstr>
      <vt:lpstr>Apresentação do PowerPoint</vt:lpstr>
      <vt:lpstr>Desde então o Espírito José Grosso, o            “ CANGASSEIRO DO BEM “, vem cooperando em reuniões de efeitos fisícos e também junto a vários movimentos espíritas. </vt:lpstr>
      <vt:lpstr> Poema da Dor e Gratidão</vt:lpstr>
      <vt:lpstr>Poema da Dor e Gratidão</vt:lpstr>
      <vt:lpstr>Poema da Dor e Gratidão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Caridade para  com os Criminosos</dc:title>
  <dc:creator>Marcone Silva De Brito</dc:creator>
  <cp:lastModifiedBy>Marcone Silva De Brito</cp:lastModifiedBy>
  <cp:revision>14</cp:revision>
  <dcterms:created xsi:type="dcterms:W3CDTF">2020-01-21T02:57:30Z</dcterms:created>
  <dcterms:modified xsi:type="dcterms:W3CDTF">2020-07-12T18:07:45Z</dcterms:modified>
</cp:coreProperties>
</file>